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webextensions/webextension1.xml" ContentType="application/vnd.ms-office.webextension+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719" r:id="rId2"/>
    <p:sldMasterId id="2147483723" r:id="rId3"/>
  </p:sldMasterIdLst>
  <p:notesMasterIdLst>
    <p:notesMasterId r:id="rId65"/>
  </p:notesMasterIdLst>
  <p:handoutMasterIdLst>
    <p:handoutMasterId r:id="rId66"/>
  </p:handoutMasterIdLst>
  <p:sldIdLst>
    <p:sldId id="340" r:id="rId4"/>
    <p:sldId id="256" r:id="rId5"/>
    <p:sldId id="338" r:id="rId6"/>
    <p:sldId id="337" r:id="rId7"/>
    <p:sldId id="261" r:id="rId8"/>
    <p:sldId id="262" r:id="rId9"/>
    <p:sldId id="265" r:id="rId10"/>
    <p:sldId id="266" r:id="rId11"/>
    <p:sldId id="271" r:id="rId12"/>
    <p:sldId id="333" r:id="rId13"/>
    <p:sldId id="275" r:id="rId14"/>
    <p:sldId id="268" r:id="rId15"/>
    <p:sldId id="277" r:id="rId16"/>
    <p:sldId id="279" r:id="rId17"/>
    <p:sldId id="981" r:id="rId18"/>
    <p:sldId id="280" r:id="rId19"/>
    <p:sldId id="986" r:id="rId20"/>
    <p:sldId id="284" r:id="rId21"/>
    <p:sldId id="287" r:id="rId22"/>
    <p:sldId id="292" r:id="rId23"/>
    <p:sldId id="289" r:id="rId24"/>
    <p:sldId id="295" r:id="rId25"/>
    <p:sldId id="300" r:id="rId26"/>
    <p:sldId id="291" r:id="rId27"/>
    <p:sldId id="982" r:id="rId28"/>
    <p:sldId id="347" r:id="rId29"/>
    <p:sldId id="304" r:id="rId30"/>
    <p:sldId id="305" r:id="rId31"/>
    <p:sldId id="306" r:id="rId32"/>
    <p:sldId id="307" r:id="rId33"/>
    <p:sldId id="345" r:id="rId34"/>
    <p:sldId id="473" r:id="rId35"/>
    <p:sldId id="310" r:id="rId36"/>
    <p:sldId id="311" r:id="rId37"/>
    <p:sldId id="312" r:id="rId38"/>
    <p:sldId id="472" r:id="rId39"/>
    <p:sldId id="313" r:id="rId40"/>
    <p:sldId id="314" r:id="rId41"/>
    <p:sldId id="343" r:id="rId42"/>
    <p:sldId id="317" r:id="rId43"/>
    <p:sldId id="907" r:id="rId44"/>
    <p:sldId id="318" r:id="rId45"/>
    <p:sldId id="908" r:id="rId46"/>
    <p:sldId id="319" r:id="rId47"/>
    <p:sldId id="323" r:id="rId48"/>
    <p:sldId id="320" r:id="rId49"/>
    <p:sldId id="321" r:id="rId50"/>
    <p:sldId id="324" r:id="rId51"/>
    <p:sldId id="325" r:id="rId52"/>
    <p:sldId id="326" r:id="rId53"/>
    <p:sldId id="985" r:id="rId54"/>
    <p:sldId id="342" r:id="rId55"/>
    <p:sldId id="327" r:id="rId56"/>
    <p:sldId id="328" r:id="rId57"/>
    <p:sldId id="329" r:id="rId58"/>
    <p:sldId id="983" r:id="rId59"/>
    <p:sldId id="980" r:id="rId60"/>
    <p:sldId id="984" r:id="rId61"/>
    <p:sldId id="331" r:id="rId62"/>
    <p:sldId id="339" r:id="rId63"/>
    <p:sldId id="341" r:id="rId64"/>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86CD"/>
    <a:srgbClr val="325E6C"/>
    <a:srgbClr val="969696"/>
    <a:srgbClr val="BBB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5" autoAdjust="0"/>
    <p:restoredTop sz="90563"/>
  </p:normalViewPr>
  <p:slideViewPr>
    <p:cSldViewPr snapToGrid="0">
      <p:cViewPr varScale="1">
        <p:scale>
          <a:sx n="107" d="100"/>
          <a:sy n="107" d="100"/>
        </p:scale>
        <p:origin x="1272" y="160"/>
      </p:cViewPr>
      <p:guideLst>
        <p:guide orient="horz" pos="2160"/>
        <p:guide pos="2904"/>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278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5E47750-5F35-42AE-BB82-CD2543B3C9F0}" type="datetimeFigureOut">
              <a:rPr lang="en-US" smtClean="0"/>
              <a:t>12/27/22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FB2B0F61-47E8-4593-AD3D-20EA79156E11}" type="slidenum">
              <a:rPr lang="en-US" smtClean="0"/>
              <a:t>‹#›</a:t>
            </a:fld>
            <a:endParaRPr lang="en-US"/>
          </a:p>
        </p:txBody>
      </p:sp>
    </p:spTree>
    <p:extLst>
      <p:ext uri="{BB962C8B-B14F-4D97-AF65-F5344CB8AC3E}">
        <p14:creationId xmlns:p14="http://schemas.microsoft.com/office/powerpoint/2010/main" val="2225977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8BF3C3B9-5E44-4DC9-95EC-969C2FDC697B}" type="datetimeFigureOut">
              <a:rPr lang="en-US" smtClean="0"/>
              <a:t>12/27/22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7413FEC8-6718-46EA-AA8A-193A0D995F42}" type="slidenum">
              <a:rPr lang="en-US" smtClean="0"/>
              <a:t>‹#›</a:t>
            </a:fld>
            <a:endParaRPr lang="en-US"/>
          </a:p>
        </p:txBody>
      </p:sp>
    </p:spTree>
    <p:extLst>
      <p:ext uri="{BB962C8B-B14F-4D97-AF65-F5344CB8AC3E}">
        <p14:creationId xmlns:p14="http://schemas.microsoft.com/office/powerpoint/2010/main" val="227754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eyondtrust.com/resources/glossary/privileged-access-management-pa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ttack.stealthbits.com/pass-the-ticke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10</a:t>
            </a:fld>
            <a:endParaRPr lang="en-US"/>
          </a:p>
        </p:txBody>
      </p:sp>
    </p:spTree>
    <p:extLst>
      <p:ext uri="{BB962C8B-B14F-4D97-AF65-F5344CB8AC3E}">
        <p14:creationId xmlns:p14="http://schemas.microsoft.com/office/powerpoint/2010/main" val="2833734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F5BA3-55DB-8042-AE07-11313434EEFE}" type="slidenum">
              <a:rPr lang="en-US" smtClean="0"/>
              <a:t>31</a:t>
            </a:fld>
            <a:endParaRPr lang="en-US"/>
          </a:p>
        </p:txBody>
      </p:sp>
    </p:spTree>
    <p:extLst>
      <p:ext uri="{BB962C8B-B14F-4D97-AF65-F5344CB8AC3E}">
        <p14:creationId xmlns:p14="http://schemas.microsoft.com/office/powerpoint/2010/main" val="701258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solidFill>
                <a:srgbClr val="7030A0"/>
              </a:solidFill>
            </a:endParaRPr>
          </a:p>
          <a:p>
            <a:pPr algn="l"/>
            <a:r>
              <a:rPr lang="en-GB" dirty="0">
                <a:solidFill>
                  <a:srgbClr val="7030A0"/>
                </a:solidFill>
              </a:rPr>
              <a:t>JavaScript: http://</a:t>
            </a:r>
            <a:r>
              <a:rPr lang="en-GB" dirty="0" err="1">
                <a:solidFill>
                  <a:srgbClr val="7030A0"/>
                </a:solidFill>
              </a:rPr>
              <a:t>www.hollywayne.com</a:t>
            </a:r>
            <a:r>
              <a:rPr lang="en-GB" dirty="0">
                <a:solidFill>
                  <a:srgbClr val="7030A0"/>
                </a:solidFill>
              </a:rPr>
              <a:t>/</a:t>
            </a:r>
            <a:r>
              <a:rPr lang="en-GB" dirty="0" err="1">
                <a:solidFill>
                  <a:srgbClr val="7030A0"/>
                </a:solidFill>
              </a:rPr>
              <a:t>about.html</a:t>
            </a:r>
            <a:endParaRPr lang="en-GB" dirty="0">
              <a:solidFill>
                <a:srgbClr val="7030A0"/>
              </a:solidFill>
            </a:endParaRPr>
          </a:p>
        </p:txBody>
      </p:sp>
    </p:spTree>
    <p:extLst>
      <p:ext uri="{BB962C8B-B14F-4D97-AF65-F5344CB8AC3E}">
        <p14:creationId xmlns:p14="http://schemas.microsoft.com/office/powerpoint/2010/main" val="17251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306" rtl="0" eaLnBrk="1" fontAlgn="auto" latinLnBrk="0" hangingPunct="1">
              <a:lnSpc>
                <a:spcPct val="100000"/>
              </a:lnSpc>
              <a:spcBef>
                <a:spcPts val="0"/>
              </a:spcBef>
              <a:spcAft>
                <a:spcPts val="0"/>
              </a:spcAft>
              <a:buClrTx/>
              <a:buSzTx/>
              <a:buFontTx/>
              <a:buNone/>
              <a:tabLst/>
              <a:defRPr/>
            </a:pPr>
            <a:fld id="{766E5E64-6004-4C78-8DCD-51C14F7525F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06"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607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7030A0"/>
              </a:solidFill>
            </a:endParaRPr>
          </a:p>
        </p:txBody>
      </p:sp>
    </p:spTree>
    <p:extLst>
      <p:ext uri="{BB962C8B-B14F-4D97-AF65-F5344CB8AC3E}">
        <p14:creationId xmlns:p14="http://schemas.microsoft.com/office/powerpoint/2010/main" val="733366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www.soapui.org</a:t>
            </a:r>
            <a:r>
              <a:rPr lang="en-US" sz="1200" kern="1200" dirty="0">
                <a:solidFill>
                  <a:schemeClr val="tx1"/>
                </a:solidFill>
                <a:effectLst/>
                <a:latin typeface="+mn-lt"/>
                <a:ea typeface="+mn-ea"/>
                <a:cs typeface="+mn-cs"/>
              </a:rPr>
              <a:t>/learn/</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/soap-vs-rest-</a:t>
            </a:r>
            <a:r>
              <a:rPr lang="en-US" sz="1200" kern="1200" dirty="0" err="1">
                <a:solidFill>
                  <a:schemeClr val="tx1"/>
                </a:solidFill>
                <a:effectLst/>
                <a:latin typeface="+mn-lt"/>
                <a:ea typeface="+mn-ea"/>
                <a:cs typeface="+mn-cs"/>
              </a:rPr>
              <a:t>api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38</a:t>
            </a:fld>
            <a:endParaRPr lang="en-US"/>
          </a:p>
        </p:txBody>
      </p:sp>
    </p:spTree>
    <p:extLst>
      <p:ext uri="{BB962C8B-B14F-4D97-AF65-F5344CB8AC3E}">
        <p14:creationId xmlns:p14="http://schemas.microsoft.com/office/powerpoint/2010/main" val="3076454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40</a:t>
            </a:fld>
            <a:endParaRPr lang="en-US"/>
          </a:p>
        </p:txBody>
      </p:sp>
    </p:spTree>
    <p:extLst>
      <p:ext uri="{BB962C8B-B14F-4D97-AF65-F5344CB8AC3E}">
        <p14:creationId xmlns:p14="http://schemas.microsoft.com/office/powerpoint/2010/main" val="55723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Kerberos Video</a:t>
            </a:r>
          </a:p>
          <a:p>
            <a:r>
              <a:rPr lang="en-US" dirty="0"/>
              <a:t>https://</a:t>
            </a:r>
            <a:r>
              <a:rPr lang="en-US" dirty="0" err="1"/>
              <a:t>www.youtube.com</a:t>
            </a:r>
            <a:r>
              <a:rPr lang="en-US" dirty="0"/>
              <a:t>/</a:t>
            </a:r>
            <a:r>
              <a:rPr lang="en-US" dirty="0" err="1"/>
              <a:t>watch?v</a:t>
            </a:r>
            <a:r>
              <a:rPr lang="en-US" dirty="0"/>
              <a:t>=_44CHD3Vx-0&amp;t=9s</a:t>
            </a:r>
          </a:p>
        </p:txBody>
      </p:sp>
      <p:sp>
        <p:nvSpPr>
          <p:cNvPr id="4" name="Slide Number Placeholder 3"/>
          <p:cNvSpPr>
            <a:spLocks noGrp="1"/>
          </p:cNvSpPr>
          <p:nvPr>
            <p:ph type="sldNum" sz="quarter" idx="5"/>
          </p:nvPr>
        </p:nvSpPr>
        <p:spPr/>
        <p:txBody>
          <a:bodyPr/>
          <a:lstStyle/>
          <a:p>
            <a:fld id="{BFAE8943-2F53-9C4B-B9C4-5FFD7E6D1554}" type="slidenum">
              <a:rPr lang="en-US" smtClean="0"/>
              <a:t>41</a:t>
            </a:fld>
            <a:endParaRPr lang="en-US"/>
          </a:p>
        </p:txBody>
      </p:sp>
    </p:spTree>
    <p:extLst>
      <p:ext uri="{BB962C8B-B14F-4D97-AF65-F5344CB8AC3E}">
        <p14:creationId xmlns:p14="http://schemas.microsoft.com/office/powerpoint/2010/main" val="2356947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EF5BA3-55DB-8042-AE07-11313434EEFE}" type="slidenum">
              <a:rPr lang="en-US" smtClean="0"/>
              <a:t>43</a:t>
            </a:fld>
            <a:endParaRPr lang="en-US"/>
          </a:p>
        </p:txBody>
      </p:sp>
    </p:spTree>
    <p:extLst>
      <p:ext uri="{BB962C8B-B14F-4D97-AF65-F5344CB8AC3E}">
        <p14:creationId xmlns:p14="http://schemas.microsoft.com/office/powerpoint/2010/main" val="2900326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13FEC8-6718-46EA-AA8A-193A0D995F42}" type="slidenum">
              <a:rPr lang="en-US" smtClean="0"/>
              <a:t>50</a:t>
            </a:fld>
            <a:endParaRPr lang="en-US"/>
          </a:p>
        </p:txBody>
      </p:sp>
    </p:spTree>
    <p:extLst>
      <p:ext uri="{BB962C8B-B14F-4D97-AF65-F5344CB8AC3E}">
        <p14:creationId xmlns:p14="http://schemas.microsoft.com/office/powerpoint/2010/main" val="4045965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06" rtl="0" eaLnBrk="1" fontAlgn="auto" latinLnBrk="0" hangingPunct="1">
              <a:lnSpc>
                <a:spcPct val="100000"/>
              </a:lnSpc>
              <a:spcBef>
                <a:spcPts val="0"/>
              </a:spcBef>
              <a:spcAft>
                <a:spcPts val="0"/>
              </a:spcAft>
              <a:buClrTx/>
              <a:buSzTx/>
              <a:buFontTx/>
              <a:buNone/>
              <a:tabLst/>
              <a:defRPr/>
            </a:pPr>
            <a:fld id="{766E5E64-6004-4C78-8DCD-51C14F7525F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06"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439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12</a:t>
            </a:fld>
            <a:endParaRPr lang="en-US"/>
          </a:p>
        </p:txBody>
      </p:sp>
    </p:spTree>
    <p:extLst>
      <p:ext uri="{BB962C8B-B14F-4D97-AF65-F5344CB8AC3E}">
        <p14:creationId xmlns:p14="http://schemas.microsoft.com/office/powerpoint/2010/main" val="125772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06" rtl="0" eaLnBrk="1" fontAlgn="auto" latinLnBrk="0" hangingPunct="1">
              <a:lnSpc>
                <a:spcPct val="100000"/>
              </a:lnSpc>
              <a:spcBef>
                <a:spcPts val="0"/>
              </a:spcBef>
              <a:spcAft>
                <a:spcPts val="0"/>
              </a:spcAft>
              <a:buClrTx/>
              <a:buSzTx/>
              <a:buFontTx/>
              <a:buNone/>
              <a:tabLst/>
              <a:defRPr/>
            </a:pPr>
            <a:fld id="{766E5E64-6004-4C78-8DCD-51C14F7525F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06"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2321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effectLst/>
              </a:rPr>
              <a:t>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effectLst/>
              </a:rPr>
              <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effectLst/>
              </a:rPr>
              <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B8444F79-160C-48D5-9E44-A249174E1DA9}" type="slidenum">
              <a:rPr lang="en-US" smtClean="0"/>
              <a:t>57</a:t>
            </a:fld>
            <a:endParaRPr lang="en-US"/>
          </a:p>
        </p:txBody>
      </p:sp>
    </p:spTree>
    <p:extLst>
      <p:ext uri="{BB962C8B-B14F-4D97-AF65-F5344CB8AC3E}">
        <p14:creationId xmlns:p14="http://schemas.microsoft.com/office/powerpoint/2010/main" val="2001302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r>
              <a:rPr lang="en-US" b="0" dirty="0">
                <a:effectLst/>
              </a:rPr>
              <a:t>4. d</a:t>
            </a:r>
          </a:p>
          <a:p>
            <a:r>
              <a:rPr lang="en-US" b="0" dirty="0">
                <a:effectLst/>
              </a:rPr>
              <a:t>5. a and f  [</a:t>
            </a:r>
            <a:r>
              <a:rPr lang="en-US" sz="1200" kern="1200" dirty="0">
                <a:solidFill>
                  <a:schemeClr val="tx1"/>
                </a:solidFill>
                <a:effectLst/>
                <a:latin typeface="+mn-lt"/>
                <a:ea typeface="+mn-ea"/>
                <a:cs typeface="+mn-cs"/>
              </a:rPr>
              <a:t>Role based access control will prevent the outsource of work to a third party.</a:t>
            </a:r>
          </a:p>
          <a:p>
            <a:r>
              <a:rPr lang="en-US" sz="1200" kern="1200" dirty="0">
                <a:solidFill>
                  <a:schemeClr val="tx1"/>
                </a:solidFill>
                <a:effectLst/>
                <a:latin typeface="+mn-lt"/>
                <a:ea typeface="+mn-ea"/>
                <a:cs typeface="+mn-cs"/>
              </a:rPr>
              <a:t>Geolocation will prevent work from high-risk countries. These two are the biggest concerns of the CEO. Time of day restrictions is not the biggest concern. Geotagging is</a:t>
            </a:r>
          </a:p>
          <a:p>
            <a:r>
              <a:rPr lang="en-US" sz="1200" kern="1200" dirty="0">
                <a:solidFill>
                  <a:schemeClr val="tx1"/>
                </a:solidFill>
                <a:effectLst/>
                <a:latin typeface="+mn-lt"/>
                <a:ea typeface="+mn-ea"/>
                <a:cs typeface="+mn-cs"/>
              </a:rPr>
              <a:t>for photos. Certificates and tokens are authentication factors.]</a:t>
            </a:r>
            <a:endParaRPr lang="en-US" b="0"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B8444F79-160C-48D5-9E44-A249174E1DA9}" type="slidenum">
              <a:rPr lang="en-US" smtClean="0"/>
              <a:t>58</a:t>
            </a:fld>
            <a:endParaRPr lang="en-US"/>
          </a:p>
        </p:txBody>
      </p:sp>
    </p:spTree>
    <p:extLst>
      <p:ext uri="{BB962C8B-B14F-4D97-AF65-F5344CB8AC3E}">
        <p14:creationId xmlns:p14="http://schemas.microsoft.com/office/powerpoint/2010/main" val="507432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8640" marR="0" lvl="2"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Arial" panose="020B0604020202020204" pitchFamily="34" charset="0"/>
              <a:buChar char="–"/>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a:p>
            <a:r>
              <a:rPr lang="en-US" dirty="0"/>
              <a:t>https://</a:t>
            </a:r>
            <a:r>
              <a:rPr lang="en-US" dirty="0" err="1"/>
              <a:t>www.cyberark.com</a:t>
            </a:r>
            <a:r>
              <a:rPr lang="en-US" dirty="0"/>
              <a:t>/resources/blog/7-types-of-privileged-accounts-service-accounts-and-more</a:t>
            </a:r>
          </a:p>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16</a:t>
            </a:fld>
            <a:endParaRPr lang="en-US"/>
          </a:p>
        </p:txBody>
      </p:sp>
    </p:spTree>
    <p:extLst>
      <p:ext uri="{BB962C8B-B14F-4D97-AF65-F5344CB8AC3E}">
        <p14:creationId xmlns:p14="http://schemas.microsoft.com/office/powerpoint/2010/main" val="1835767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8640" marR="0" lvl="2"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Arial" panose="020B0604020202020204" pitchFamily="34" charset="0"/>
              <a:buChar char="–"/>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a:p>
            <a:r>
              <a:rPr lang="en-US" dirty="0"/>
              <a:t>https://</a:t>
            </a:r>
            <a:r>
              <a:rPr lang="en-US" dirty="0" err="1"/>
              <a:t>www.cyberark.com</a:t>
            </a:r>
            <a:r>
              <a:rPr lang="en-US" dirty="0"/>
              <a:t>/resources/blog/7-types-of-privileged-accounts-service-accounts-and-more</a:t>
            </a:r>
          </a:p>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17</a:t>
            </a:fld>
            <a:endParaRPr lang="en-US"/>
          </a:p>
        </p:txBody>
      </p:sp>
    </p:spTree>
    <p:extLst>
      <p:ext uri="{BB962C8B-B14F-4D97-AF65-F5344CB8AC3E}">
        <p14:creationId xmlns:p14="http://schemas.microsoft.com/office/powerpoint/2010/main" val="4157345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13FEC8-6718-46EA-AA8A-193A0D995F42}" type="slidenum">
              <a:rPr lang="en-US" smtClean="0"/>
              <a:t>22</a:t>
            </a:fld>
            <a:endParaRPr lang="en-US"/>
          </a:p>
        </p:txBody>
      </p:sp>
    </p:spTree>
    <p:extLst>
      <p:ext uri="{BB962C8B-B14F-4D97-AF65-F5344CB8AC3E}">
        <p14:creationId xmlns:p14="http://schemas.microsoft.com/office/powerpoint/2010/main" val="164854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23</a:t>
            </a:fld>
            <a:endParaRPr lang="en-US"/>
          </a:p>
        </p:txBody>
      </p:sp>
    </p:spTree>
    <p:extLst>
      <p:ext uri="{BB962C8B-B14F-4D97-AF65-F5344CB8AC3E}">
        <p14:creationId xmlns:p14="http://schemas.microsoft.com/office/powerpoint/2010/main" val="2023942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https://beyondtrust.com/resources/glossary/privileged-access-management-pam</a:t>
            </a:r>
            <a:r>
              <a:rPr lang="en-US" sz="1200" kern="1200" dirty="0">
                <a:solidFill>
                  <a:schemeClr val="tx1"/>
                </a:solidFill>
                <a:effectLst/>
                <a:latin typeface="+mn-lt"/>
                <a:ea typeface="+mn-ea"/>
                <a:cs typeface="+mn-cs"/>
              </a:rPr>
              <a:t>).</a:t>
            </a:r>
            <a:r>
              <a:rPr lang="en-US" dirty="0">
                <a:effectLst/>
              </a:rPr>
              <a:t> </a:t>
            </a:r>
            <a:endParaRPr lang="en-US" sz="1200" u="sng" kern="1200" dirty="0">
              <a:solidFill>
                <a:schemeClr val="tx1"/>
              </a:solidFill>
              <a:effectLst/>
              <a:latin typeface="+mn-lt"/>
              <a:ea typeface="+mn-ea"/>
              <a:cs typeface="+mn-cs"/>
              <a:hlinkClick r:id="rId4"/>
            </a:endParaRPr>
          </a:p>
          <a:p>
            <a:r>
              <a:rPr lang="en-US" sz="1200" u="sng" kern="1200" dirty="0">
                <a:solidFill>
                  <a:schemeClr val="tx1"/>
                </a:solidFill>
                <a:effectLst/>
                <a:latin typeface="+mn-lt"/>
                <a:ea typeface="+mn-ea"/>
                <a:cs typeface="+mn-cs"/>
                <a:hlinkClick r:id="rId4"/>
              </a:rPr>
              <a:t>https://attack.stealthbits.com/pass-the-ticket</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413FEC8-6718-46EA-AA8A-193A0D995F42}" type="slidenum">
              <a:rPr lang="en-US" smtClean="0"/>
              <a:t>25</a:t>
            </a:fld>
            <a:endParaRPr lang="en-US"/>
          </a:p>
        </p:txBody>
      </p:sp>
    </p:spTree>
    <p:extLst>
      <p:ext uri="{BB962C8B-B14F-4D97-AF65-F5344CB8AC3E}">
        <p14:creationId xmlns:p14="http://schemas.microsoft.com/office/powerpoint/2010/main" val="939502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B8C74E-C3A8-404B-BC1B-A4BDFB2085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36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06" rtl="0" eaLnBrk="1" fontAlgn="auto" latinLnBrk="0" hangingPunct="1">
              <a:lnSpc>
                <a:spcPct val="100000"/>
              </a:lnSpc>
              <a:spcBef>
                <a:spcPts val="0"/>
              </a:spcBef>
              <a:spcAft>
                <a:spcPts val="0"/>
              </a:spcAft>
              <a:buClrTx/>
              <a:buSzTx/>
              <a:buFontTx/>
              <a:buNone/>
              <a:tabLst/>
              <a:defRPr/>
            </a:pPr>
            <a:fld id="{766E5E64-6004-4C78-8DCD-51C14F7525F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06"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3359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Rectangle 1033"/>
          <p:cNvSpPr>
            <a:spLocks noGrp="1" noChangeArrowheads="1"/>
          </p:cNvSpPr>
          <p:nvPr>
            <p:ph type="subTitle" idx="1"/>
          </p:nvPr>
        </p:nvSpPr>
        <p:spPr>
          <a:xfrm>
            <a:off x="2324100" y="3924299"/>
            <a:ext cx="4495800" cy="1047750"/>
          </a:xfrm>
          <a:prstGeom prst="rect">
            <a:avLst/>
          </a:prstGeom>
        </p:spPr>
        <p:txBody>
          <a:bodyPr/>
          <a:lstStyle>
            <a:lvl1pPr marL="0" indent="0" algn="ctr">
              <a:buFont typeface="Wingdings" pitchFamily="2" charset="2"/>
              <a:buNone/>
              <a:defRPr sz="2000">
                <a:solidFill>
                  <a:schemeClr val="bg1"/>
                </a:solidFill>
                <a:latin typeface="Times New Roman" panose="02020603050405020304" pitchFamily="18" charset="0"/>
                <a:cs typeface="Times New Roman" panose="02020603050405020304" pitchFamily="18" charset="0"/>
              </a:defRPr>
            </a:lvl1pPr>
          </a:lstStyle>
          <a:p>
            <a:r>
              <a:rPr lang="en-US" dirty="0"/>
              <a:t>Click to edit Master subtitle style</a:t>
            </a:r>
          </a:p>
        </p:txBody>
      </p:sp>
      <p:sp>
        <p:nvSpPr>
          <p:cNvPr id="8" name="Rectangle 1028"/>
          <p:cNvSpPr>
            <a:spLocks noGrp="1" noChangeArrowheads="1"/>
          </p:cNvSpPr>
          <p:nvPr>
            <p:ph type="sldNum" sz="quarter" idx="10"/>
          </p:nvPr>
        </p:nvSpPr>
        <p:spPr/>
        <p:txBody>
          <a:bodyPr/>
          <a:lstStyle>
            <a:lvl1pPr algn="ctr">
              <a:defRPr>
                <a:solidFill>
                  <a:schemeClr val="bg1"/>
                </a:solidFill>
                <a:effectLst/>
              </a:defRPr>
            </a:lvl1pPr>
          </a:lstStyle>
          <a:p>
            <a:fld id="{C09EDBA3-3DB7-489E-B256-AF2FE92E8C1C}" type="slidenum">
              <a:rPr lang="en-US" altLang="en-US" smtClean="0"/>
              <a:pPr/>
              <a:t>‹#›</a:t>
            </a:fld>
            <a:endParaRPr lang="en-US" altLang="en-US" dirty="0"/>
          </a:p>
        </p:txBody>
      </p:sp>
      <p:sp>
        <p:nvSpPr>
          <p:cNvPr id="13" name="Line 2"/>
          <p:cNvSpPr>
            <a:spLocks noChangeShapeType="1"/>
          </p:cNvSpPr>
          <p:nvPr userDrawn="1"/>
        </p:nvSpPr>
        <p:spPr bwMode="auto">
          <a:xfrm>
            <a:off x="381000" y="994031"/>
            <a:ext cx="8382000" cy="0"/>
          </a:xfrm>
          <a:prstGeom prst="line">
            <a:avLst/>
          </a:prstGeom>
          <a:noFill/>
          <a:ln w="38100">
            <a:gradFill flip="none" rotWithShape="1">
              <a:gsLst>
                <a:gs pos="0">
                  <a:srgbClr val="17406D">
                    <a:lumMod val="75000"/>
                  </a:srgbClr>
                </a:gs>
                <a:gs pos="50000">
                  <a:srgbClr val="17406D">
                    <a:lumMod val="40000"/>
                    <a:lumOff val="60000"/>
                  </a:srgb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97000"/>
                    </a14:imgEffect>
                  </a14:imgLayer>
                </a14:imgProps>
              </a:ext>
            </a:extLst>
          </a:blip>
          <a:srcRect l="5847" t="4444" r="-2247" b="20740"/>
          <a:stretch/>
        </p:blipFill>
        <p:spPr>
          <a:xfrm>
            <a:off x="1490472" y="1645920"/>
            <a:ext cx="6235456" cy="1920240"/>
          </a:xfrm>
          <a:prstGeom prst="rect">
            <a:avLst/>
          </a:prstGeom>
          <a:ln>
            <a:noFill/>
          </a:ln>
        </p:spPr>
      </p:pic>
    </p:spTree>
    <p:extLst>
      <p:ext uri="{BB962C8B-B14F-4D97-AF65-F5344CB8AC3E}">
        <p14:creationId xmlns:p14="http://schemas.microsoft.com/office/powerpoint/2010/main" val="755440315"/>
      </p:ext>
    </p:extLst>
  </p:cSld>
  <p:clrMapOvr>
    <a:masterClrMapping/>
  </p:clrMapOvr>
  <p:extLst>
    <p:ext uri="{DCECCB84-F9BA-43D5-87BE-67443E8EF086}">
      <p15:sldGuideLst xmlns:p15="http://schemas.microsoft.com/office/powerpoint/2012/main">
        <p15:guide id="1" orient="horz" pos="2160">
          <p15:clr>
            <a:srgbClr val="FBAE40"/>
          </p15:clr>
        </p15:guide>
        <p15:guide id="2" pos="29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2" y="1066800"/>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2" y="1752602"/>
            <a:ext cx="4040188" cy="4373563"/>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572003" y="1066800"/>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572003" y="1752602"/>
            <a:ext cx="4041775" cy="4373563"/>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0" y="204652"/>
            <a:ext cx="9144000" cy="457200"/>
          </a:xfrm>
        </p:spPr>
        <p:txBody>
          <a:bodyPr/>
          <a:lstStyle>
            <a:lvl1pPr>
              <a:defRPr sz="2800" i="1"/>
            </a:lvl1pPr>
          </a:lstStyle>
          <a:p>
            <a:r>
              <a:rPr lang="en-US"/>
              <a:t>Click to edit Master title style</a:t>
            </a:r>
            <a:endParaRPr lang="en-US" dirty="0"/>
          </a:p>
        </p:txBody>
      </p:sp>
      <p:sp>
        <p:nvSpPr>
          <p:cNvPr id="7" name="Rectangle 1028"/>
          <p:cNvSpPr>
            <a:spLocks noGrp="1" noChangeArrowheads="1"/>
          </p:cNvSpPr>
          <p:nvPr>
            <p:ph type="sldNum" sz="quarter" idx="10"/>
          </p:nvPr>
        </p:nvSpPr>
        <p:spPr/>
        <p:txBody>
          <a:bodyPr/>
          <a:lstStyle>
            <a:lvl1pPr>
              <a:defRPr/>
            </a:lvl1pPr>
          </a:lstStyle>
          <a:p>
            <a:fld id="{38D4A0D9-C170-403B-8A04-BD153D0BDA1E}"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486441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p:nvSpPr>
        <p:spPr bwMode="auto">
          <a:xfrm>
            <a:off x="0" y="20478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2800" b="1" i="1">
                <a:solidFill>
                  <a:srgbClr val="151C77"/>
                </a:solidFill>
              </a:rPr>
              <a:t>Click to edit Master title style</a:t>
            </a:r>
          </a:p>
        </p:txBody>
      </p:sp>
      <p:sp>
        <p:nvSpPr>
          <p:cNvPr id="2" name="Title 1"/>
          <p:cNvSpPr>
            <a:spLocks noGrp="1"/>
          </p:cNvSpPr>
          <p:nvPr>
            <p:ph type="title"/>
          </p:nvPr>
        </p:nvSpPr>
        <p:spPr>
          <a:xfrm>
            <a:off x="457202" y="106680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1" y="1066800"/>
            <a:ext cx="5111751"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2" y="2286000"/>
            <a:ext cx="3008313" cy="41148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Rectangle 1027"/>
          <p:cNvSpPr>
            <a:spLocks noGrp="1" noChangeArrowheads="1"/>
          </p:cNvSpPr>
          <p:nvPr>
            <p:ph type="dt" sz="half" idx="10"/>
          </p:nvPr>
        </p:nvSpPr>
        <p:spPr/>
        <p:txBody>
          <a:bodyPr/>
          <a:lstStyle>
            <a:lvl1pPr>
              <a:defRPr/>
            </a:lvl1pPr>
          </a:lstStyle>
          <a:p>
            <a:pPr>
              <a:defRPr/>
            </a:pPr>
            <a:endParaRPr lang="en-US"/>
          </a:p>
        </p:txBody>
      </p:sp>
      <p:sp>
        <p:nvSpPr>
          <p:cNvPr id="7" name="Rectangle 1028"/>
          <p:cNvSpPr>
            <a:spLocks noGrp="1" noChangeArrowheads="1"/>
          </p:cNvSpPr>
          <p:nvPr>
            <p:ph type="sldNum" sz="quarter" idx="11"/>
          </p:nvPr>
        </p:nvSpPr>
        <p:spPr/>
        <p:txBody>
          <a:bodyPr/>
          <a:lstStyle>
            <a:lvl1pPr>
              <a:defRPr/>
            </a:lvl1pPr>
          </a:lstStyle>
          <a:p>
            <a:fld id="{C1DD1A2A-50CB-493F-9475-5205DFCE3288}"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3902657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202474"/>
            <a:ext cx="9144000" cy="457200"/>
          </a:xfrm>
        </p:spPr>
        <p:txBody>
          <a:bodyPr/>
          <a:lstStyle>
            <a:lvl1pPr>
              <a:defRPr sz="2800" i="1"/>
            </a:lvl1pPr>
          </a:lstStyle>
          <a:p>
            <a:r>
              <a:rPr lang="en-US"/>
              <a:t>Click to edit Master title style</a:t>
            </a:r>
            <a:endParaRPr lang="en-US" dirty="0"/>
          </a:p>
        </p:txBody>
      </p:sp>
      <p:sp>
        <p:nvSpPr>
          <p:cNvPr id="3" name="Rectangle 1028"/>
          <p:cNvSpPr>
            <a:spLocks noGrp="1" noChangeArrowheads="1"/>
          </p:cNvSpPr>
          <p:nvPr>
            <p:ph type="sldNum" sz="quarter" idx="10"/>
          </p:nvPr>
        </p:nvSpPr>
        <p:spPr/>
        <p:txBody>
          <a:bodyPr/>
          <a:lstStyle>
            <a:lvl1pPr>
              <a:defRPr/>
            </a:lvl1pPr>
          </a:lstStyle>
          <a:p>
            <a:fld id="{3A011C40-6BA0-4AB8-85F1-26884D65519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79241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52600" y="1143001"/>
            <a:ext cx="5526088" cy="35845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Rectangle 1027"/>
          <p:cNvSpPr>
            <a:spLocks noGrp="1" noChangeArrowheads="1"/>
          </p:cNvSpPr>
          <p:nvPr>
            <p:ph type="dt" sz="half" idx="10"/>
          </p:nvPr>
        </p:nvSpPr>
        <p:spPr/>
        <p:txBody>
          <a:bodyPr/>
          <a:lstStyle>
            <a:lvl1pPr>
              <a:defRPr/>
            </a:lvl1pPr>
          </a:lstStyle>
          <a:p>
            <a:pPr>
              <a:defRPr/>
            </a:pPr>
            <a:endParaRPr lang="en-US"/>
          </a:p>
        </p:txBody>
      </p:sp>
      <p:sp>
        <p:nvSpPr>
          <p:cNvPr id="7" name="Rectangle 1028"/>
          <p:cNvSpPr>
            <a:spLocks noGrp="1" noChangeArrowheads="1"/>
          </p:cNvSpPr>
          <p:nvPr>
            <p:ph type="sldNum" sz="quarter" idx="11"/>
          </p:nvPr>
        </p:nvSpPr>
        <p:spPr/>
        <p:txBody>
          <a:bodyPr/>
          <a:lstStyle>
            <a:lvl1pPr>
              <a:defRPr/>
            </a:lvl1pPr>
          </a:lstStyle>
          <a:p>
            <a:fld id="{3B87210B-617B-4D32-9961-76DF6128A823}"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631947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81000" y="1066800"/>
            <a:ext cx="8382000" cy="5257800"/>
          </a:xfrm>
          <a:prstGeom prst="rect">
            <a:avLst/>
          </a:prstGeom>
        </p:spPr>
        <p:txBody>
          <a:bodyPr vert="eaVert"/>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stStyle>
          <a:p>
            <a:pPr lvl="0"/>
            <a:r>
              <a:rPr lang="en-US"/>
              <a:t>Edit Master text styles</a:t>
            </a:r>
          </a:p>
          <a:p>
            <a:pPr lvl="1"/>
            <a:r>
              <a:rPr lang="en-US"/>
              <a:t>Second level</a:t>
            </a:r>
          </a:p>
          <a:p>
            <a:pPr lvl="2"/>
            <a:r>
              <a:rPr lang="en-US"/>
              <a:t>Third level</a:t>
            </a:r>
          </a:p>
        </p:txBody>
      </p:sp>
      <p:sp>
        <p:nvSpPr>
          <p:cNvPr id="6" name="Title 1"/>
          <p:cNvSpPr>
            <a:spLocks noGrp="1"/>
          </p:cNvSpPr>
          <p:nvPr>
            <p:ph type="title"/>
          </p:nvPr>
        </p:nvSpPr>
        <p:spPr>
          <a:xfrm>
            <a:off x="0" y="204652"/>
            <a:ext cx="9144000" cy="457200"/>
          </a:xfrm>
        </p:spPr>
        <p:txBody>
          <a:bodyPr/>
          <a:lstStyle>
            <a:lvl1pPr>
              <a:defRPr sz="2800" i="1"/>
            </a:lvl1pPr>
          </a:lstStyle>
          <a:p>
            <a:r>
              <a:rPr lang="en-US"/>
              <a:t>Click to edit Master title style</a:t>
            </a:r>
            <a:endParaRPr lang="en-US" dirty="0"/>
          </a:p>
        </p:txBody>
      </p:sp>
      <p:sp>
        <p:nvSpPr>
          <p:cNvPr id="4" name="Rectangle 1027"/>
          <p:cNvSpPr>
            <a:spLocks noGrp="1" noChangeArrowheads="1"/>
          </p:cNvSpPr>
          <p:nvPr>
            <p:ph type="dt" sz="half" idx="10"/>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1"/>
          </p:nvPr>
        </p:nvSpPr>
        <p:spPr>
          <a:ln/>
        </p:spPr>
        <p:txBody>
          <a:bodyPr/>
          <a:lstStyle>
            <a:lvl1pPr>
              <a:defRPr/>
            </a:lvl1pPr>
          </a:lstStyle>
          <a:p>
            <a:fld id="{035F8A34-966E-42FD-A784-C63F83F5C5FA}"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4213794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6" name="Vertical Text Placeholder 2"/>
          <p:cNvSpPr>
            <a:spLocks noGrp="1"/>
          </p:cNvSpPr>
          <p:nvPr>
            <p:ph type="body" orient="vert" idx="12"/>
          </p:nvPr>
        </p:nvSpPr>
        <p:spPr>
          <a:xfrm>
            <a:off x="381001" y="1066800"/>
            <a:ext cx="6172200" cy="5181600"/>
          </a:xfrm>
          <a:prstGeom prst="rect">
            <a:avLst/>
          </a:prstGeom>
        </p:spPr>
        <p:txBody>
          <a:bodyPr vert="eaVert"/>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stStyle>
          <a:p>
            <a:pPr lvl="0"/>
            <a:r>
              <a:rPr lang="en-US"/>
              <a:t>Edit Master text styles</a:t>
            </a:r>
          </a:p>
          <a:p>
            <a:pPr lvl="1"/>
            <a:r>
              <a:rPr lang="en-US"/>
              <a:t>Second level</a:t>
            </a:r>
          </a:p>
          <a:p>
            <a:pPr lvl="2"/>
            <a:r>
              <a:rPr lang="en-US"/>
              <a:t>Third level</a:t>
            </a:r>
          </a:p>
        </p:txBody>
      </p:sp>
      <p:sp>
        <p:nvSpPr>
          <p:cNvPr id="2" name="Vertical Title 1"/>
          <p:cNvSpPr>
            <a:spLocks noGrp="1"/>
          </p:cNvSpPr>
          <p:nvPr>
            <p:ph type="title" orient="vert"/>
          </p:nvPr>
        </p:nvSpPr>
        <p:spPr>
          <a:xfrm>
            <a:off x="6675437" y="1066800"/>
            <a:ext cx="2011363" cy="5181600"/>
          </a:xfrm>
        </p:spPr>
        <p:txBody>
          <a:bodyPr vert="eaVert"/>
          <a:lstStyle>
            <a:lvl1pPr>
              <a:defRPr sz="2800"/>
            </a:lvl1pPr>
          </a:lstStyle>
          <a:p>
            <a:r>
              <a:rPr lang="en-US"/>
              <a:t>Click to edit Master title style</a:t>
            </a:r>
            <a:endParaRPr lang="en-US" dirty="0"/>
          </a:p>
        </p:txBody>
      </p:sp>
      <p:sp>
        <p:nvSpPr>
          <p:cNvPr id="4" name="Rectangle 1027"/>
          <p:cNvSpPr>
            <a:spLocks noGrp="1" noChangeArrowheads="1"/>
          </p:cNvSpPr>
          <p:nvPr>
            <p:ph type="dt" sz="half" idx="13"/>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4"/>
          </p:nvPr>
        </p:nvSpPr>
        <p:spPr>
          <a:ln/>
        </p:spPr>
        <p:txBody>
          <a:bodyPr/>
          <a:lstStyle>
            <a:lvl1pPr>
              <a:defRPr/>
            </a:lvl1pPr>
          </a:lstStyle>
          <a:p>
            <a:fld id="{D158524E-1B7A-458D-BEFA-3CD7DA23E02A}"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869324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5"/>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1027"/>
          <p:cNvSpPr>
            <a:spLocks noGrp="1" noChangeArrowheads="1"/>
          </p:cNvSpPr>
          <p:nvPr>
            <p:ph type="dt" sz="half" idx="10"/>
          </p:nvPr>
        </p:nvSpPr>
        <p:spPr>
          <a:ln/>
        </p:spPr>
        <p:txBody>
          <a:bodyPr/>
          <a:lstStyle>
            <a:lvl1pPr>
              <a:defRPr/>
            </a:lvl1pPr>
          </a:lstStyle>
          <a:p>
            <a:pPr>
              <a:defRPr/>
            </a:pPr>
            <a:endParaRPr lang="en-US"/>
          </a:p>
        </p:txBody>
      </p:sp>
      <p:sp>
        <p:nvSpPr>
          <p:cNvPr id="5" name="Rectangle 1028"/>
          <p:cNvSpPr>
            <a:spLocks noGrp="1" noChangeArrowheads="1"/>
          </p:cNvSpPr>
          <p:nvPr>
            <p:ph type="sldNum" sz="quarter" idx="11"/>
          </p:nvPr>
        </p:nvSpPr>
        <p:spPr>
          <a:ln/>
        </p:spPr>
        <p:txBody>
          <a:bodyPr/>
          <a:lstStyle>
            <a:lvl1pPr>
              <a:defRPr/>
            </a:lvl1pPr>
          </a:lstStyle>
          <a:p>
            <a:fld id="{5E3E1A0F-F1EB-4063-947B-D3BC22F54232}"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3710862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63700" y="76200"/>
            <a:ext cx="714375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276225" y="1504950"/>
            <a:ext cx="8397875" cy="4743450"/>
          </a:xfrm>
          <a:prstGeom prst="rect">
            <a:avLst/>
          </a:prstGeom>
        </p:spPr>
        <p:txBody>
          <a:bodyPr/>
          <a:lstStyle/>
          <a:p>
            <a:pPr lvl="0"/>
            <a:r>
              <a:rPr lang="en-US" noProof="0"/>
              <a:t>Click icon to add table</a:t>
            </a:r>
            <a:endParaRPr lang="en-US" noProof="0" dirty="0"/>
          </a:p>
        </p:txBody>
      </p:sp>
      <p:sp>
        <p:nvSpPr>
          <p:cNvPr id="4" name="Rectangle 1028"/>
          <p:cNvSpPr>
            <a:spLocks noGrp="1" noChangeArrowheads="1"/>
          </p:cNvSpPr>
          <p:nvPr>
            <p:ph type="sldNum" sz="quarter" idx="10"/>
          </p:nvPr>
        </p:nvSpPr>
        <p:spPr/>
        <p:txBody>
          <a:bodyPr/>
          <a:lstStyle>
            <a:lvl1pPr>
              <a:defRPr/>
            </a:lvl1pPr>
          </a:lstStyle>
          <a:p>
            <a:fld id="{4BE08FAD-B627-40F0-891E-D68120BF1452}"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1215351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11792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1">
                <a:solidFill>
                  <a:schemeClr val="bg1"/>
                </a:solidFill>
                <a:latin typeface="Calibri-BoldItalic"/>
                <a:cs typeface="Calibri-BoldIt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79620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black">
    <p:bg>
      <p:bgPr>
        <a:solidFill>
          <a:schemeClr val="tx1"/>
        </a:solidFill>
        <a:effectLst/>
      </p:bgPr>
    </p:bg>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tx2">
                    <a:lumMod val="40000"/>
                    <a:lumOff val="60000"/>
                  </a:schemeClr>
                </a:solidFill>
                <a:effectLst/>
                <a:latin typeface="Calibri" panose="020F0502020204030204" pitchFamily="34" charset="0"/>
                <a:cs typeface="Calibri" panose="020F0502020204030204" pitchFamily="34" charset="0"/>
              </a:defRPr>
            </a:lvl1pPr>
            <a:lvl2pPr marL="274320" indent="-274320">
              <a:spcBef>
                <a:spcPts val="1200"/>
              </a:spcBef>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spcBef>
                <a:spcPts val="1200"/>
              </a:spcBef>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spcBef>
                <a:spcPts val="1200"/>
              </a:spcBef>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spcBef>
                <a:spcPts val="1200"/>
              </a:spcBef>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8"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 name="Rectangle 2"/>
          <p:cNvSpPr/>
          <p:nvPr userDrawn="1"/>
        </p:nvSpPr>
        <p:spPr bwMode="auto">
          <a:xfrm>
            <a:off x="381000" y="76200"/>
            <a:ext cx="1117600" cy="867031"/>
          </a:xfrm>
          <a:prstGeom prst="rect">
            <a:avLst/>
          </a:prstGeom>
          <a:solidFill>
            <a:schemeClr val="tx1"/>
          </a:solidFill>
          <a:ln w="9525">
            <a:no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1030"/>
          <p:cNvSpPr>
            <a:spLocks noGrp="1" noChangeArrowheads="1"/>
          </p:cNvSpPr>
          <p:nvPr>
            <p:ph type="title"/>
          </p:nvPr>
        </p:nvSpPr>
        <p:spPr bwMode="auto">
          <a:xfrm>
            <a:off x="1388124" y="76200"/>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i="0">
                <a:solidFill>
                  <a:schemeClr val="tx2">
                    <a:lumMod val="40000"/>
                    <a:lumOff val="60000"/>
                  </a:schemeClr>
                </a:solidFill>
                <a:effectLst/>
                <a:latin typeface="Times New Roman" panose="02020603050405020304" pitchFamily="18" charset="0"/>
                <a:cs typeface="Times New Roman" panose="02020603050405020304" pitchFamily="18" charset="0"/>
              </a:defRPr>
            </a:lvl1pPr>
          </a:lstStyle>
          <a:p>
            <a:pPr lvl="0"/>
            <a:r>
              <a:rPr lang="en-US" altLang="en-US" dirty="0"/>
              <a:t>Click to edit Master title style</a:t>
            </a:r>
          </a:p>
        </p:txBody>
      </p:sp>
      <p:sp>
        <p:nvSpPr>
          <p:cNvPr id="13"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solidFill>
                  <a:prstClr val="white"/>
                </a:solidFill>
              </a:rPr>
              <a:pPr>
                <a:defRPr/>
              </a:pPr>
              <a:t>‹#›</a:t>
            </a:fld>
            <a:endParaRPr lang="en-US" altLang="en-US" dirty="0">
              <a:solidFill>
                <a:prstClr val="white"/>
              </a:solidFill>
            </a:endParaRPr>
          </a:p>
        </p:txBody>
      </p:sp>
    </p:spTree>
    <p:extLst>
      <p:ext uri="{BB962C8B-B14F-4D97-AF65-F5344CB8AC3E}">
        <p14:creationId xmlns:p14="http://schemas.microsoft.com/office/powerpoint/2010/main" val="329138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000" i="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accent1">
                  <a:lumMod val="75000"/>
                </a:schemeClr>
              </a:buClr>
              <a:buSzPct val="100000"/>
              <a:buFont typeface="Arial" panose="020B0604020202020204" pitchFamily="34" charset="0"/>
              <a:buChar char="•"/>
              <a:defRPr sz="20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accent1">
                  <a:lumMod val="75000"/>
                </a:schemeClr>
              </a:buClr>
              <a:buSzPct val="100000"/>
              <a:buFont typeface="Arial" panose="020B0604020202020204" pitchFamily="34" charset="0"/>
              <a:buChar char="–"/>
              <a:defRPr sz="18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SzPct val="100000"/>
              <a:buFont typeface="Wingdings" panose="05000000000000000000" pitchFamily="2" charset="2"/>
              <a:buChar char="§"/>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SzPct val="100000"/>
              <a:buFont typeface="Courier New" panose="02070309020205020404" pitchFamily="49" charset="0"/>
              <a:buChar char="o"/>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5" name="Rectangle 1030"/>
          <p:cNvSpPr>
            <a:spLocks noGrp="1" noChangeArrowheads="1"/>
          </p:cNvSpPr>
          <p:nvPr>
            <p:ph type="title"/>
          </p:nvPr>
        </p:nvSpPr>
        <p:spPr bwMode="auto">
          <a:xfrm>
            <a:off x="1371600" y="76200"/>
            <a:ext cx="74066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80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69696"/>
                </a:solidFill>
                <a:effectLst/>
                <a:uLnTx/>
                <a:uFillTx/>
                <a:latin typeface="Arial" charset="0"/>
                <a:ea typeface="+mn-ea"/>
                <a:cs typeface="+mn-cs"/>
              </a:rPr>
              <a:t>	</a:t>
            </a:r>
          </a:p>
        </p:txBody>
      </p:sp>
      <p:sp>
        <p:nvSpPr>
          <p:cNvPr id="7"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a:solidFill>
                  <a:schemeClr val="tx1"/>
                </a:solidFill>
                <a:latin typeface="Calibri" panose="020F0502020204030204" pitchFamily="34" charset="0"/>
                <a:cs typeface="Calibri" panose="020F0502020204030204" pitchFamily="34" charset="0"/>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en-US" alt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00646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5976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1">
                <a:solidFill>
                  <a:schemeClr val="bg1"/>
                </a:solidFill>
                <a:latin typeface="Calibri-BoldItalic"/>
                <a:cs typeface="Calibri-BoldItal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12/27/22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070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690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81000" y="6451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1" name="Rectangle 15"/>
          <p:cNvSpPr>
            <a:spLocks noGrp="1" noChangeArrowheads="1"/>
          </p:cNvSpPr>
          <p:nvPr>
            <p:ph type="ctrTitle"/>
          </p:nvPr>
        </p:nvSpPr>
        <p:spPr>
          <a:xfrm>
            <a:off x="276227" y="1524000"/>
            <a:ext cx="8486775" cy="1600200"/>
          </a:xfrm>
        </p:spPr>
        <p:txBody>
          <a:bodyPr/>
          <a:lstStyle>
            <a:lvl1pPr algn="ctr">
              <a:defRPr sz="4400" i="0"/>
            </a:lvl1pPr>
          </a:lstStyle>
          <a:p>
            <a:r>
              <a:rPr lang="en-US"/>
              <a:t>Click to edit Master title style</a:t>
            </a:r>
            <a:endParaRPr lang="en-US" dirty="0"/>
          </a:p>
        </p:txBody>
      </p:sp>
      <p:sp>
        <p:nvSpPr>
          <p:cNvPr id="9" name="Rectangle 1033"/>
          <p:cNvSpPr>
            <a:spLocks noGrp="1" noChangeArrowheads="1"/>
          </p:cNvSpPr>
          <p:nvPr>
            <p:ph type="subTitle" idx="1"/>
          </p:nvPr>
        </p:nvSpPr>
        <p:spPr>
          <a:xfrm>
            <a:off x="4095751" y="3924300"/>
            <a:ext cx="4495800" cy="1047750"/>
          </a:xfrm>
          <a:prstGeom prst="rect">
            <a:avLst/>
          </a:prstGeom>
        </p:spPr>
        <p:txBody>
          <a:bodyPr/>
          <a:lstStyle>
            <a:lvl1pPr marL="0" indent="0" algn="ctr">
              <a:buFont typeface="Wingdings" pitchFamily="2" charset="2"/>
              <a:buNone/>
              <a:defRPr sz="2000"/>
            </a:lvl1pPr>
          </a:lstStyle>
          <a:p>
            <a:r>
              <a:rPr lang="en-US"/>
              <a:t>Click to edit Master subtitle style</a:t>
            </a:r>
            <a:endParaRPr lang="en-US" dirty="0"/>
          </a:p>
        </p:txBody>
      </p:sp>
      <p:sp>
        <p:nvSpPr>
          <p:cNvPr id="8" name="Rectangle 1028"/>
          <p:cNvSpPr>
            <a:spLocks noGrp="1" noChangeArrowheads="1"/>
          </p:cNvSpPr>
          <p:nvPr>
            <p:ph type="sldNum" sz="quarter" idx="10"/>
          </p:nvPr>
        </p:nvSpPr>
        <p:spPr/>
        <p:txBody>
          <a:bodyPr/>
          <a:lstStyle>
            <a:lvl1pPr>
              <a:defRPr/>
            </a:lvl1pPr>
          </a:lstStyle>
          <a:p>
            <a:fld id="{C09EDBA3-3DB7-489E-B256-AF2FE92E8C1C}"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27722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381000" y="1066800"/>
            <a:ext cx="8382000" cy="5334000"/>
          </a:xfrm>
          <a:prstGeom prst="rect">
            <a:avLst/>
          </a:prstGeom>
        </p:spPr>
        <p:txBody>
          <a:bodyPr/>
          <a:lstStyle>
            <a:lvl1pPr marL="0" indent="0">
              <a:spcBef>
                <a:spcPts val="1200"/>
              </a:spcBef>
              <a:buClrTx/>
              <a:buFont typeface="Arial" pitchFamily="34" charset="0"/>
              <a:buNone/>
              <a:defRPr sz="2400" i="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274320" indent="-274320">
              <a:spcBef>
                <a:spcPts val="1200"/>
              </a:spcBef>
              <a:buClr>
                <a:schemeClr val="accent1">
                  <a:lumMod val="75000"/>
                </a:schemeClr>
              </a:buClr>
              <a:buSzPct val="100000"/>
              <a:buFont typeface="Arial" panose="020B0604020202020204" pitchFamily="34" charset="0"/>
              <a:buChar char="•"/>
              <a:defRPr sz="20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vl3pPr marL="548640" indent="-274320">
              <a:spcBef>
                <a:spcPts val="1200"/>
              </a:spcBef>
              <a:buClr>
                <a:schemeClr val="accent1">
                  <a:lumMod val="75000"/>
                </a:schemeClr>
              </a:buClr>
              <a:buSzPct val="100000"/>
              <a:buFont typeface="Arial" panose="020B0604020202020204" pitchFamily="34" charset="0"/>
              <a:buChar char="–"/>
              <a:defRPr sz="20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3pPr>
            <a:lvl4pPr marL="822960" indent="-274320">
              <a:spcBef>
                <a:spcPts val="1200"/>
              </a:spcBef>
              <a:buSzPct val="100000"/>
              <a:buFont typeface="Wingdings" panose="05000000000000000000" pitchFamily="2" charset="2"/>
              <a:buChar char="§"/>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4pPr>
            <a:lvl5pPr marL="1097280" indent="-274320">
              <a:spcBef>
                <a:spcPts val="1200"/>
              </a:spcBef>
              <a:buSzPct val="100000"/>
              <a:buFont typeface="Courier New" panose="02070309020205020404" pitchFamily="49" charset="0"/>
              <a:buChar char="o"/>
              <a:defRPr sz="1800" b="1"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5" name="Rectangle 1030"/>
          <p:cNvSpPr>
            <a:spLocks noGrp="1" noChangeArrowheads="1"/>
          </p:cNvSpPr>
          <p:nvPr>
            <p:ph type="title"/>
          </p:nvPr>
        </p:nvSpPr>
        <p:spPr bwMode="auto">
          <a:xfrm>
            <a:off x="1371600" y="76200"/>
            <a:ext cx="74066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60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pPr lvl="0"/>
            <a:r>
              <a:rPr lang="en-US" altLang="en-US" dirty="0"/>
              <a:t>Click to edit Master title style</a:t>
            </a:r>
          </a:p>
        </p:txBody>
      </p:sp>
      <p:sp>
        <p:nvSpPr>
          <p:cNvPr id="2" name="Date Placeholder 1"/>
          <p:cNvSpPr>
            <a:spLocks noGrp="1"/>
          </p:cNvSpPr>
          <p:nvPr>
            <p:ph type="dt" sz="half" idx="11"/>
          </p:nvPr>
        </p:nvSpPr>
        <p:spPr/>
        <p:txBody>
          <a:bodyPr/>
          <a:lstStyle/>
          <a:p>
            <a:pPr>
              <a:defRPr/>
            </a:pPr>
            <a:endParaRPr lang="en-US" dirty="0"/>
          </a:p>
        </p:txBody>
      </p:sp>
      <p:sp>
        <p:nvSpPr>
          <p:cNvPr id="7"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a:solidFill>
                  <a:schemeClr val="tx1"/>
                </a:solidFill>
                <a:latin typeface="Calibri" panose="020F0502020204030204" pitchFamily="34" charset="0"/>
                <a:cs typeface="Calibri" panose="020F0502020204030204" pitchFamily="34" charset="0"/>
              </a:defRPr>
            </a:lvl1pPr>
          </a:lstStyle>
          <a:p>
            <a:fld id="{CF8BF5C1-0C31-4117-9346-26B34DEE768C}" type="slidenum">
              <a:rPr lang="en-US" altLang="en-US" smtClean="0"/>
              <a:pPr/>
              <a:t>‹#›</a:t>
            </a:fld>
            <a:endParaRPr lang="en-US" altLang="en-US" dirty="0"/>
          </a:p>
        </p:txBody>
      </p:sp>
    </p:spTree>
    <p:extLst>
      <p:ext uri="{BB962C8B-B14F-4D97-AF65-F5344CB8AC3E}">
        <p14:creationId xmlns:p14="http://schemas.microsoft.com/office/powerpoint/2010/main" val="2922078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6224" y="1066800"/>
            <a:ext cx="4122739"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551366" y="1066800"/>
            <a:ext cx="4122737" cy="5334000"/>
          </a:xfrm>
          <a:prstGeom prst="rect">
            <a:avLst/>
          </a:prstGeom>
        </p:spPr>
        <p:txBody>
          <a:bodyPr/>
          <a:lstStyle>
            <a:lvl1pPr>
              <a:buClrTx/>
              <a:buFont typeface="Arial" pitchFamily="34" charset="0"/>
              <a:buChar char="•"/>
              <a:defRPr sz="2400"/>
            </a:lvl1pPr>
            <a:lvl2pPr>
              <a:buClrTx/>
              <a:buFont typeface="Arial" pitchFamily="34" charset="0"/>
              <a:buChar char="•"/>
              <a:defRPr sz="2200"/>
            </a:lvl2pPr>
            <a:lvl3pPr>
              <a:buClrTx/>
              <a:buFont typeface="Arial" pitchFamily="34" charset="0"/>
              <a:buChar cha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6" name="Title 1"/>
          <p:cNvSpPr>
            <a:spLocks noGrp="1"/>
          </p:cNvSpPr>
          <p:nvPr>
            <p:ph type="title"/>
          </p:nvPr>
        </p:nvSpPr>
        <p:spPr>
          <a:xfrm>
            <a:off x="0" y="204652"/>
            <a:ext cx="9144000" cy="457200"/>
          </a:xfrm>
        </p:spPr>
        <p:txBody>
          <a:bodyPr/>
          <a:lstStyle>
            <a:lvl1pPr>
              <a:defRPr sz="2800" i="1"/>
            </a:lvl1pPr>
          </a:lstStyle>
          <a:p>
            <a:r>
              <a:rPr lang="en-US"/>
              <a:t>Click to edit Master title style</a:t>
            </a:r>
            <a:endParaRPr lang="en-US" dirty="0"/>
          </a:p>
        </p:txBody>
      </p:sp>
      <p:sp>
        <p:nvSpPr>
          <p:cNvPr id="5" name="Rectangle 1028"/>
          <p:cNvSpPr>
            <a:spLocks noGrp="1" noChangeArrowheads="1"/>
          </p:cNvSpPr>
          <p:nvPr>
            <p:ph type="sldNum" sz="quarter" idx="10"/>
          </p:nvPr>
        </p:nvSpPr>
        <p:spPr/>
        <p:txBody>
          <a:bodyPr/>
          <a:lstStyle>
            <a:lvl1pPr>
              <a:defRPr/>
            </a:lvl1pPr>
          </a:lstStyle>
          <a:p>
            <a:fld id="{AEF9F784-F246-4A34-B39B-8CB04C1A9955}" type="slidenum">
              <a:rPr lang="en-US" altLang="en-US"/>
              <a:pPr/>
              <a:t>‹#›</a:t>
            </a:fld>
            <a:endParaRPr lang="en-US" altLang="en-US">
              <a:solidFill>
                <a:srgbClr val="808080"/>
              </a:solidFill>
            </a:endParaRPr>
          </a:p>
        </p:txBody>
      </p:sp>
    </p:spTree>
    <p:extLst>
      <p:ext uri="{BB962C8B-B14F-4D97-AF65-F5344CB8AC3E}">
        <p14:creationId xmlns:p14="http://schemas.microsoft.com/office/powerpoint/2010/main" val="20729808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969696"/>
              </a:solidFill>
              <a:effectLst/>
              <a:uLnTx/>
              <a:uFillTx/>
              <a:latin typeface="Arial" charset="0"/>
              <a:ea typeface="+mn-ea"/>
              <a:cs typeface="+mn-cs"/>
            </a:endParaRPr>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b="0">
                <a:solidFill>
                  <a:schemeClr val="bg1"/>
                </a:solidFill>
                <a:effectLst/>
                <a:latin typeface="Times New Roman" panose="02020603050405020304" pitchFamily="18" charset="0"/>
                <a:cs typeface="Times New Roman" panose="02020603050405020304" pitchFamily="18" charset="0"/>
              </a:defRPr>
            </a:lvl1pPr>
          </a:lstStyle>
          <a:p>
            <a:pPr>
              <a:defRPr/>
            </a:pPr>
            <a:fld id="{CF8BF5C1-0C31-4117-9346-26B34DEE768C}" type="slidenum">
              <a:rPr lang="en-US" altLang="en-US" smtClean="0"/>
              <a:pPr>
                <a:defRPr/>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2" name="Line 2"/>
          <p:cNvSpPr>
            <a:spLocks noChangeShapeType="1"/>
          </p:cNvSpPr>
          <p:nvPr userDrawn="1"/>
        </p:nvSpPr>
        <p:spPr bwMode="auto">
          <a:xfrm>
            <a:off x="381000" y="994031"/>
            <a:ext cx="8382000" cy="0"/>
          </a:xfrm>
          <a:prstGeom prst="line">
            <a:avLst/>
          </a:prstGeom>
          <a:noFill/>
          <a:ln w="38100">
            <a:gradFill flip="none" rotWithShape="1">
              <a:gsLst>
                <a:gs pos="0">
                  <a:schemeClr val="tx2">
                    <a:lumMod val="75000"/>
                  </a:schemeClr>
                </a:gs>
                <a:gs pos="50000">
                  <a:schemeClr val="tx2">
                    <a:lumMod val="40000"/>
                    <a:lumOff val="60000"/>
                  </a:schemeClr>
                </a:gs>
                <a:gs pos="100000">
                  <a:srgbClr val="005CE7">
                    <a:lumMod val="20000"/>
                    <a:lumOff val="80000"/>
                  </a:srgbClr>
                </a:gs>
              </a:gsLst>
              <a:path path="circle">
                <a:fillToRect l="100000" t="100000"/>
              </a:path>
              <a:tileRect r="-100000" b="-100000"/>
            </a:gra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2108537"/>
      </p:ext>
    </p:extLst>
  </p:cSld>
  <p:clrMap bg1="lt1" tx1="dk1" bg2="lt2" tx2="dk2" accent1="accent1" accent2="accent2" accent3="accent3" accent4="accent4" accent5="accent5" accent6="accent6" hlink="hlink" folHlink="folHlink"/>
  <p:sldLayoutIdLst>
    <p:sldLayoutId id="2147483700" r:id="rId1"/>
    <p:sldLayoutId id="2147483715" r:id="rId2"/>
    <p:sldLayoutId id="2147483721" r:id="rId3"/>
    <p:sldLayoutId id="2147483722" r:id="rId4"/>
    <p:sldLayoutId id="2147483738" r:id="rId5"/>
  </p:sldLayoutIdLst>
  <p:hf hdr="0" ftr="0" dt="0"/>
  <p:txStyles>
    <p:title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60894"/>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fontAlgn="auto" hangingPunct="0">
              <a:spcBef>
                <a:spcPts val="0"/>
              </a:spcBef>
              <a:spcAft>
                <a:spcPts val="0"/>
              </a:spcAft>
              <a:defRPr sz="1000">
                <a:solidFill>
                  <a:srgbClr val="969696"/>
                </a:solidFill>
                <a:latin typeface="Arial" charset="0"/>
                <a:cs typeface="+mn-cs"/>
              </a:defRPr>
            </a:lvl1pPr>
          </a:lstStyle>
          <a:p>
            <a:pPr>
              <a:defRPr/>
            </a:pPr>
            <a:endParaRPr lang="en-US"/>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a:solidFill>
                  <a:schemeClr val="tx1"/>
                </a:solidFill>
                <a:latin typeface="Calibri" panose="020F0502020204030204" pitchFamily="34" charset="0"/>
                <a:cs typeface="Calibri" panose="020F0502020204030204" pitchFamily="34" charset="0"/>
              </a:defRPr>
            </a:lvl1pPr>
          </a:lstStyle>
          <a:p>
            <a:fld id="{CF8BF5C1-0C31-4117-9346-26B34DEE768C}" type="slidenum">
              <a:rPr lang="en-US" altLang="en-US" smtClean="0"/>
              <a:pPr/>
              <a:t>‹#›</a:t>
            </a:fld>
            <a:endParaRPr lang="en-US" altLang="en-US" dirty="0"/>
          </a:p>
        </p:txBody>
      </p:sp>
      <p:sp>
        <p:nvSpPr>
          <p:cNvPr id="2052" name="Rectangle 1030"/>
          <p:cNvSpPr>
            <a:spLocks noGrp="1" noChangeArrowheads="1"/>
          </p:cNvSpPr>
          <p:nvPr>
            <p:ph type="title"/>
          </p:nvPr>
        </p:nvSpPr>
        <p:spPr bwMode="auto">
          <a:xfrm>
            <a:off x="1644650" y="76200"/>
            <a:ext cx="71437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4" name="Line 1036"/>
          <p:cNvSpPr>
            <a:spLocks noChangeShapeType="1"/>
          </p:cNvSpPr>
          <p:nvPr/>
        </p:nvSpPr>
        <p:spPr bwMode="auto">
          <a:xfrm>
            <a:off x="381000" y="990600"/>
            <a:ext cx="8382000" cy="0"/>
          </a:xfrm>
          <a:prstGeom prst="line">
            <a:avLst/>
          </a:prstGeom>
          <a:noFill/>
          <a:ln w="3810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45503399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5" r:id="rId11"/>
    <p:sldLayoutId id="2147483736" r:id="rId12"/>
    <p:sldLayoutId id="2147483737" r:id="rId13"/>
  </p:sldLayoutIdLst>
  <p:hf hdr="0" ftr="0" dt="0"/>
  <p:txStyles>
    <p:titleStyle>
      <a:lvl1pPr algn="r" rtl="0" eaLnBrk="1" fontAlgn="base" hangingPunct="1">
        <a:spcBef>
          <a:spcPct val="0"/>
        </a:spcBef>
        <a:spcAft>
          <a:spcPct val="0"/>
        </a:spcAft>
        <a:defRPr sz="2800" b="1" i="1">
          <a:solidFill>
            <a:srgbClr val="151C77"/>
          </a:solidFill>
          <a:latin typeface="+mj-lt"/>
          <a:ea typeface="+mj-ea"/>
          <a:cs typeface="+mj-cs"/>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3.jpe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001000" y="6524625"/>
            <a:ext cx="1143000" cy="304800"/>
          </a:xfrm>
          <a:prstGeom prst="rect">
            <a:avLst/>
          </a:prstGeom>
        </p:spPr>
        <p:txBody>
          <a:bodyPr/>
          <a:lstStyle/>
          <a:p>
            <a:fld id="{C09EDBA3-3DB7-489E-B256-AF2FE92E8C1C}" type="slidenum">
              <a:rPr lang="en-US" altLang="en-US" smtClean="0"/>
              <a:pPr/>
              <a:t>1</a:t>
            </a:fld>
            <a:endParaRPr lang="en-US" altLang="en-US" dirty="0"/>
          </a:p>
        </p:txBody>
      </p:sp>
      <p:sp>
        <p:nvSpPr>
          <p:cNvPr id="4" name="Slide Number Placeholder 2"/>
          <p:cNvSpPr txBox="1">
            <a:spLocks/>
          </p:cNvSpPr>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0" latinLnBrk="0" hangingPunct="0">
              <a:defRPr sz="1000" b="0" kern="1200">
                <a:solidFill>
                  <a:schemeClr val="bg1"/>
                </a:solidFill>
                <a:effectLst/>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fld id="{C09EDBA3-3DB7-489E-B256-AF2FE92E8C1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1</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8496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1"/>
            <a:r>
              <a:rPr lang="en-US" i="1" dirty="0">
                <a:solidFill>
                  <a:schemeClr val="tx2">
                    <a:lumMod val="40000"/>
                    <a:lumOff val="60000"/>
                  </a:schemeClr>
                </a:solidFill>
                <a:ea typeface="+mn-ea"/>
              </a:rPr>
              <a:t>Something you know </a:t>
            </a:r>
          </a:p>
          <a:p>
            <a:pPr lvl="2"/>
            <a:r>
              <a:rPr lang="en-US" sz="1600" b="0" dirty="0"/>
              <a:t>Password</a:t>
            </a:r>
          </a:p>
          <a:p>
            <a:pPr lvl="2"/>
            <a:r>
              <a:rPr lang="en-US" sz="1600" b="0" dirty="0"/>
              <a:t>PIN</a:t>
            </a:r>
          </a:p>
          <a:p>
            <a:pPr lvl="2"/>
            <a:r>
              <a:rPr lang="en-US" sz="1600" b="0" dirty="0"/>
              <a:t>Birth date</a:t>
            </a:r>
          </a:p>
          <a:p>
            <a:pPr lvl="1"/>
            <a:endParaRPr lang="en-US" dirty="0"/>
          </a:p>
          <a:p>
            <a:pPr lvl="1"/>
            <a:r>
              <a:rPr lang="en-US" i="1" dirty="0">
                <a:solidFill>
                  <a:schemeClr val="tx2">
                    <a:lumMod val="40000"/>
                    <a:lumOff val="60000"/>
                  </a:schemeClr>
                </a:solidFill>
                <a:ea typeface="+mn-ea"/>
              </a:rPr>
              <a:t>Somewhere You Are</a:t>
            </a:r>
          </a:p>
          <a:p>
            <a:pPr lvl="2"/>
            <a:r>
              <a:rPr lang="en-US" sz="1600" b="0" dirty="0"/>
              <a:t>Location that you are in</a:t>
            </a:r>
          </a:p>
          <a:p>
            <a:pPr lvl="2"/>
            <a:r>
              <a:rPr lang="en-US" sz="1600" b="0" dirty="0"/>
              <a:t>Are you in London or Disneyland, Florida? </a:t>
            </a:r>
          </a:p>
          <a:p>
            <a:pPr lvl="2"/>
            <a:r>
              <a:rPr lang="en-US" sz="1600" b="0" dirty="0"/>
              <a:t>This is a location-based policy</a:t>
            </a:r>
          </a:p>
          <a:p>
            <a:endParaRPr lang="en-US" dirty="0"/>
          </a:p>
        </p:txBody>
      </p:sp>
      <p:sp>
        <p:nvSpPr>
          <p:cNvPr id="7" name="Title 6"/>
          <p:cNvSpPr>
            <a:spLocks noGrp="1"/>
          </p:cNvSpPr>
          <p:nvPr>
            <p:ph type="title"/>
          </p:nvPr>
        </p:nvSpPr>
        <p:spPr/>
        <p:txBody>
          <a:bodyPr/>
          <a:lstStyle/>
          <a:p>
            <a:r>
              <a:rPr lang="en-US" dirty="0">
                <a:solidFill>
                  <a:srgbClr val="17406D">
                    <a:lumMod val="40000"/>
                    <a:lumOff val="60000"/>
                  </a:srgbClr>
                </a:solidFill>
              </a:rPr>
              <a:t>Summarize authentication and authorization design concepts</a:t>
            </a:r>
            <a:endParaRPr lang="en-US" dirty="0"/>
          </a:p>
        </p:txBody>
      </p:sp>
      <p:sp>
        <p:nvSpPr>
          <p:cNvPr id="4" name="Slide Number Placeholder 3"/>
          <p:cNvSpPr>
            <a:spLocks noGrp="1"/>
          </p:cNvSpPr>
          <p:nvPr>
            <p:ph type="sldNum" sz="quarter" idx="4"/>
          </p:nvPr>
        </p:nvSpPr>
        <p:spPr/>
        <p:txBody>
          <a:bodyPr/>
          <a:lstStyle/>
          <a:p>
            <a:fld id="{CF8BF5C1-0C31-4117-9346-26B34DEE768C}" type="slidenum">
              <a:rPr lang="en-US" altLang="en-US" smtClean="0"/>
              <a:pPr/>
              <a:t>10</a:t>
            </a:fld>
            <a:endParaRPr lang="en-US" altLang="en-US" dirty="0"/>
          </a:p>
        </p:txBody>
      </p:sp>
      <p:sp>
        <p:nvSpPr>
          <p:cNvPr id="8" name="Rounded Rectangle 7"/>
          <p:cNvSpPr>
            <a:spLocks noChangeAspect="1"/>
          </p:cNvSpPr>
          <p:nvPr/>
        </p:nvSpPr>
        <p:spPr>
          <a:xfrm>
            <a:off x="2455301" y="1684113"/>
            <a:ext cx="1493847" cy="992234"/>
          </a:xfrm>
          <a:prstGeom prst="roundRect">
            <a:avLst>
              <a:gd name="adj" fmla="val 10000"/>
            </a:avLst>
          </a:prstGeom>
          <a:blipFill rotWithShape="1">
            <a:blip r:embed="rId3"/>
            <a:stretch>
              <a:fillRect/>
            </a:stretch>
          </a:blipFill>
          <a:ln w="254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0" name="Rounded Rectangle 9"/>
          <p:cNvSpPr>
            <a:spLocks noChangeAspect="1"/>
          </p:cNvSpPr>
          <p:nvPr/>
        </p:nvSpPr>
        <p:spPr>
          <a:xfrm>
            <a:off x="1259219" y="4846701"/>
            <a:ext cx="1757790" cy="1395073"/>
          </a:xfrm>
          <a:prstGeom prst="roundRect">
            <a:avLst>
              <a:gd name="adj" fmla="val 10000"/>
            </a:avLst>
          </a:prstGeom>
          <a:blipFill rotWithShape="1">
            <a:blip r:embed="rId4"/>
            <a:stretch>
              <a:fillRect/>
            </a:stretch>
          </a:blipFill>
          <a:ln w="25400" cap="flat" cmpd="sng" algn="ctr">
            <a:solidFill>
              <a:schemeClr val="bg1"/>
            </a:solidFill>
            <a:prstDash val="solid"/>
            <a:miter lim="800000"/>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rPr>
              <a:t>Location</a:t>
            </a:r>
          </a:p>
        </p:txBody>
      </p:sp>
      <p:sp>
        <p:nvSpPr>
          <p:cNvPr id="11" name="Content Placeholder 2">
            <a:extLst>
              <a:ext uri="{FF2B5EF4-FFF2-40B4-BE49-F238E27FC236}">
                <a16:creationId xmlns:a16="http://schemas.microsoft.com/office/drawing/2014/main" id="{35CC3856-B61C-5342-A0FA-AB6A7E632841}"/>
              </a:ext>
            </a:extLst>
          </p:cNvPr>
          <p:cNvSpPr txBox="1">
            <a:spLocks/>
          </p:cNvSpPr>
          <p:nvPr/>
        </p:nvSpPr>
        <p:spPr>
          <a:xfrm>
            <a:off x="4859130" y="1066800"/>
            <a:ext cx="3700670" cy="3637722"/>
          </a:xfrm>
          <a:prstGeom prst="rect">
            <a:avLst/>
          </a:prstGeom>
        </p:spPr>
        <p:txBody>
          <a:bodyPr/>
          <a:lstStyle>
            <a:lvl1pPr marL="0" indent="0" algn="l" rtl="0" eaLnBrk="1" fontAlgn="base" hangingPunct="1">
              <a:spcBef>
                <a:spcPts val="1200"/>
              </a:spcBef>
              <a:spcAft>
                <a:spcPct val="0"/>
              </a:spcAft>
              <a:buClrTx/>
              <a:buSzPct val="80000"/>
              <a:buFont typeface="Arial" pitchFamily="34" charset="0"/>
              <a:buNone/>
              <a:defRPr sz="2000" b="1" i="1">
                <a:solidFill>
                  <a:schemeClr val="tx2">
                    <a:lumMod val="40000"/>
                    <a:lumOff val="60000"/>
                  </a:schemeClr>
                </a:solidFill>
                <a:effectLst/>
                <a:latin typeface="Calibri" panose="020F0502020204030204" pitchFamily="34" charset="0"/>
                <a:ea typeface="+mn-ea"/>
                <a:cs typeface="Calibri" panose="020F0502020204030204" pitchFamily="34" charset="0"/>
              </a:defRPr>
            </a:lvl1pPr>
            <a:lvl2pPr marL="27432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lgn="l" rtl="0" eaLnBrk="1" fontAlgn="base" hangingPunct="1">
              <a:spcBef>
                <a:spcPts val="1200"/>
              </a:spcBef>
              <a:spcAft>
                <a:spcPct val="0"/>
              </a:spcAft>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lgn="l" rtl="0" eaLnBrk="1" fontAlgn="base" hangingPunct="1">
              <a:spcBef>
                <a:spcPts val="1200"/>
              </a:spcBef>
              <a:spcAft>
                <a:spcPct val="0"/>
              </a:spcAft>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9pPr>
          </a:lstStyle>
          <a:p>
            <a:pPr lvl="1" defTabSz="914400"/>
            <a:r>
              <a:rPr lang="en-US" i="1" dirty="0">
                <a:solidFill>
                  <a:schemeClr val="tx2">
                    <a:lumMod val="40000"/>
                    <a:lumOff val="60000"/>
                  </a:schemeClr>
                </a:solidFill>
              </a:rPr>
              <a:t>Something you have</a:t>
            </a:r>
          </a:p>
          <a:p>
            <a:pPr lvl="2" defTabSz="914400"/>
            <a:r>
              <a:rPr lang="en-US" sz="1600" b="0" kern="0" dirty="0"/>
              <a:t>Smart Card </a:t>
            </a:r>
          </a:p>
          <a:p>
            <a:pPr lvl="2" defTabSz="914400"/>
            <a:r>
              <a:rPr lang="en-US" sz="1600" b="0" kern="0" dirty="0"/>
              <a:t>Tokens </a:t>
            </a:r>
          </a:p>
          <a:p>
            <a:pPr lvl="2" defTabSz="914400"/>
            <a:r>
              <a:rPr lang="en-US" sz="1600" b="0" kern="0" dirty="0"/>
              <a:t>Hardware token is tamper proof and</a:t>
            </a:r>
          </a:p>
          <a:p>
            <a:pPr lvl="3" defTabSz="914400"/>
            <a:r>
              <a:rPr lang="en-US" sz="1600" b="0" kern="0" dirty="0"/>
              <a:t>Sends a different PIN every 60 seconds</a:t>
            </a:r>
          </a:p>
          <a:p>
            <a:pPr lvl="3" defTabSz="914400"/>
            <a:r>
              <a:rPr lang="en-US" sz="1600" b="0" kern="0" dirty="0"/>
              <a:t>Key fob is similar to some cards that are placed close to a proximity card; once you hear a beep then the door opens.</a:t>
            </a:r>
          </a:p>
          <a:p>
            <a:pPr lvl="1" defTabSz="914400"/>
            <a:endParaRPr lang="en-US" kern="0" dirty="0"/>
          </a:p>
        </p:txBody>
      </p:sp>
      <p:sp>
        <p:nvSpPr>
          <p:cNvPr id="12" name="Rounded Rectangle 11">
            <a:extLst>
              <a:ext uri="{FF2B5EF4-FFF2-40B4-BE49-F238E27FC236}">
                <a16:creationId xmlns:a16="http://schemas.microsoft.com/office/drawing/2014/main" id="{2CC38E4C-810A-3E48-9D01-DE550A4563CB}"/>
              </a:ext>
            </a:extLst>
          </p:cNvPr>
          <p:cNvSpPr>
            <a:spLocks noChangeAspect="1"/>
          </p:cNvSpPr>
          <p:nvPr/>
        </p:nvSpPr>
        <p:spPr>
          <a:xfrm>
            <a:off x="4784106" y="4865055"/>
            <a:ext cx="2096133" cy="1376719"/>
          </a:xfrm>
          <a:prstGeom prst="roundRect">
            <a:avLst>
              <a:gd name="adj" fmla="val 10000"/>
            </a:avLst>
          </a:prstGeom>
          <a:blipFill rotWithShape="1">
            <a:blip r:embed="rId5"/>
            <a:stretch>
              <a:fillRect/>
            </a:stretch>
          </a:blipFill>
          <a:ln w="127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Token</a:t>
            </a:r>
          </a:p>
        </p:txBody>
      </p:sp>
      <p:sp>
        <p:nvSpPr>
          <p:cNvPr id="13" name="Freeform 12">
            <a:extLst>
              <a:ext uri="{FF2B5EF4-FFF2-40B4-BE49-F238E27FC236}">
                <a16:creationId xmlns:a16="http://schemas.microsoft.com/office/drawing/2014/main" id="{9139E687-F215-964F-9249-19CC508CD653}"/>
              </a:ext>
            </a:extLst>
          </p:cNvPr>
          <p:cNvSpPr>
            <a:spLocks/>
          </p:cNvSpPr>
          <p:nvPr/>
        </p:nvSpPr>
        <p:spPr>
          <a:xfrm>
            <a:off x="7122741" y="4828347"/>
            <a:ext cx="1524079" cy="1395073"/>
          </a:xfrm>
          <a:custGeom>
            <a:avLst/>
            <a:gdLst>
              <a:gd name="connsiteX0" fmla="*/ 0 w 1280156"/>
              <a:gd name="connsiteY0" fmla="*/ 170993 h 1025937"/>
              <a:gd name="connsiteX1" fmla="*/ 170993 w 1280156"/>
              <a:gd name="connsiteY1" fmla="*/ 0 h 1025937"/>
              <a:gd name="connsiteX2" fmla="*/ 1109163 w 1280156"/>
              <a:gd name="connsiteY2" fmla="*/ 0 h 1025937"/>
              <a:gd name="connsiteX3" fmla="*/ 1280156 w 1280156"/>
              <a:gd name="connsiteY3" fmla="*/ 170993 h 1025937"/>
              <a:gd name="connsiteX4" fmla="*/ 1280156 w 1280156"/>
              <a:gd name="connsiteY4" fmla="*/ 854944 h 1025937"/>
              <a:gd name="connsiteX5" fmla="*/ 1109163 w 1280156"/>
              <a:gd name="connsiteY5" fmla="*/ 1025937 h 1025937"/>
              <a:gd name="connsiteX6" fmla="*/ 170993 w 1280156"/>
              <a:gd name="connsiteY6" fmla="*/ 1025937 h 1025937"/>
              <a:gd name="connsiteX7" fmla="*/ 0 w 1280156"/>
              <a:gd name="connsiteY7" fmla="*/ 854944 h 1025937"/>
              <a:gd name="connsiteX8" fmla="*/ 0 w 1280156"/>
              <a:gd name="connsiteY8" fmla="*/ 170993 h 102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56" h="1025937">
                <a:moveTo>
                  <a:pt x="0" y="170993"/>
                </a:moveTo>
                <a:cubicBezTo>
                  <a:pt x="0" y="76556"/>
                  <a:pt x="76556" y="0"/>
                  <a:pt x="170993" y="0"/>
                </a:cubicBezTo>
                <a:lnTo>
                  <a:pt x="1109163" y="0"/>
                </a:lnTo>
                <a:cubicBezTo>
                  <a:pt x="1203600" y="0"/>
                  <a:pt x="1280156" y="76556"/>
                  <a:pt x="1280156" y="170993"/>
                </a:cubicBezTo>
                <a:lnTo>
                  <a:pt x="1280156" y="854944"/>
                </a:lnTo>
                <a:cubicBezTo>
                  <a:pt x="1280156" y="949381"/>
                  <a:pt x="1203600" y="1025937"/>
                  <a:pt x="1109163" y="1025937"/>
                </a:cubicBezTo>
                <a:lnTo>
                  <a:pt x="170993" y="1025937"/>
                </a:lnTo>
                <a:cubicBezTo>
                  <a:pt x="76556" y="1025937"/>
                  <a:pt x="0" y="949381"/>
                  <a:pt x="0" y="854944"/>
                </a:cubicBezTo>
                <a:lnTo>
                  <a:pt x="0" y="170993"/>
                </a:lnTo>
                <a:close/>
              </a:path>
            </a:pathLst>
          </a:custGeom>
          <a:blipFill rotWithShape="0">
            <a:blip r:embed="rId6"/>
            <a:stretch>
              <a:fillRect/>
            </a:stretch>
          </a:blipFill>
          <a:ln w="12700">
            <a:solidFill>
              <a:schemeClr val="bg1"/>
            </a:solidFill>
          </a:ln>
          <a:effectLst>
            <a:outerShdw blurRad="50800" dist="76200" dir="5400000" rotWithShape="0">
              <a:prstClr val="black">
                <a:alpha val="43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1042" tIns="80562" rIns="111042" bIns="80562" numCol="1" spcCol="1270" anchor="b"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Proximity Card</a:t>
            </a:r>
          </a:p>
        </p:txBody>
      </p:sp>
    </p:spTree>
    <p:extLst>
      <p:ext uri="{BB962C8B-B14F-4D97-AF65-F5344CB8AC3E}">
        <p14:creationId xmlns:p14="http://schemas.microsoft.com/office/powerpoint/2010/main" val="896813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pPr lvl="1"/>
            <a:r>
              <a:rPr lang="en-US" i="1" dirty="0">
                <a:solidFill>
                  <a:schemeClr val="tx2">
                    <a:lumMod val="40000"/>
                    <a:lumOff val="60000"/>
                  </a:schemeClr>
                </a:solidFill>
                <a:ea typeface="+mn-ea"/>
              </a:rPr>
              <a:t>Something you do</a:t>
            </a:r>
          </a:p>
          <a:p>
            <a:pPr lvl="2"/>
            <a:r>
              <a:rPr lang="en-US" sz="1600" b="0" dirty="0"/>
              <a:t>Swipe</a:t>
            </a:r>
          </a:p>
          <a:p>
            <a:pPr lvl="2"/>
            <a:r>
              <a:rPr lang="en-US" sz="1600" b="0" dirty="0"/>
              <a:t>Natural signature </a:t>
            </a:r>
          </a:p>
          <a:p>
            <a:pPr lvl="2"/>
            <a:r>
              <a:rPr lang="en-US" sz="1600" b="0" dirty="0"/>
              <a:t>Gait (the way you walk)</a:t>
            </a:r>
          </a:p>
          <a:p>
            <a:endParaRPr lang="en-US" dirty="0"/>
          </a:p>
          <a:p>
            <a:r>
              <a:rPr lang="en-US" dirty="0"/>
              <a:t>Something you are</a:t>
            </a:r>
          </a:p>
          <a:p>
            <a:pPr lvl="2"/>
            <a:r>
              <a:rPr lang="en-US" sz="1600" b="0" dirty="0"/>
              <a:t>Fingerprint </a:t>
            </a:r>
          </a:p>
          <a:p>
            <a:pPr lvl="2"/>
            <a:r>
              <a:rPr lang="en-US" sz="1600" b="0" dirty="0"/>
              <a:t>Retinal scanners </a:t>
            </a:r>
          </a:p>
          <a:p>
            <a:pPr lvl="2"/>
            <a:r>
              <a:rPr lang="en-US" sz="1600" b="0" dirty="0"/>
              <a:t>Iris scanners </a:t>
            </a:r>
          </a:p>
          <a:p>
            <a:pPr lvl="2"/>
            <a:r>
              <a:rPr lang="en-US" sz="1600" b="0" dirty="0"/>
              <a:t>Voice recognition</a:t>
            </a:r>
          </a:p>
          <a:p>
            <a:pPr lvl="2"/>
            <a:r>
              <a:rPr lang="en-US" sz="1600" b="0" dirty="0"/>
              <a:t>Facial recognition</a:t>
            </a:r>
          </a:p>
        </p:txBody>
      </p:sp>
      <p:sp>
        <p:nvSpPr>
          <p:cNvPr id="7" name="Title 6"/>
          <p:cNvSpPr>
            <a:spLocks noGrp="1"/>
          </p:cNvSpPr>
          <p:nvPr>
            <p:ph type="title"/>
          </p:nvPr>
        </p:nvSpPr>
        <p:spPr/>
        <p:txBody>
          <a:bodyPr/>
          <a:lstStyle/>
          <a:p>
            <a:r>
              <a:rPr lang="en-US" dirty="0"/>
              <a:t>Summarize authentication and authorization design concepts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11</a:t>
            </a:fld>
            <a:endParaRPr lang="en-US" altLang="en-US" noProof="0" dirty="0"/>
          </a:p>
        </p:txBody>
      </p:sp>
      <p:sp>
        <p:nvSpPr>
          <p:cNvPr id="16" name="Rectangle 15"/>
          <p:cNvSpPr/>
          <p:nvPr/>
        </p:nvSpPr>
        <p:spPr>
          <a:xfrm>
            <a:off x="7533318" y="2996498"/>
            <a:ext cx="425302" cy="370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p:cNvSpPr/>
          <p:nvPr/>
        </p:nvSpPr>
        <p:spPr>
          <a:xfrm>
            <a:off x="6147997" y="3304842"/>
            <a:ext cx="425302" cy="370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p:cNvSpPr>
            <a:spLocks noChangeAspect="1"/>
          </p:cNvSpPr>
          <p:nvPr/>
        </p:nvSpPr>
        <p:spPr>
          <a:xfrm>
            <a:off x="5331444" y="1219447"/>
            <a:ext cx="1633105" cy="1015173"/>
          </a:xfrm>
          <a:prstGeom prst="roundRect">
            <a:avLst>
              <a:gd name="adj" fmla="val 10000"/>
            </a:avLst>
          </a:prstGeom>
          <a:blipFill rotWithShape="1">
            <a:blip r:embed="rId2"/>
            <a:stretch>
              <a:fillRect/>
            </a:stretch>
          </a:blipFill>
          <a:ln w="127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Natural Signature</a:t>
            </a:r>
          </a:p>
        </p:txBody>
      </p:sp>
      <p:sp>
        <p:nvSpPr>
          <p:cNvPr id="10" name="Rounded Rectangle 9"/>
          <p:cNvSpPr>
            <a:spLocks noChangeAspect="1"/>
          </p:cNvSpPr>
          <p:nvPr/>
        </p:nvSpPr>
        <p:spPr>
          <a:xfrm>
            <a:off x="3322893" y="1216152"/>
            <a:ext cx="1593574" cy="990600"/>
          </a:xfrm>
          <a:prstGeom prst="roundRect">
            <a:avLst>
              <a:gd name="adj" fmla="val 10000"/>
            </a:avLst>
          </a:prstGeom>
          <a:blipFill rotWithShape="1">
            <a:blip r:embed="rId3"/>
            <a:stretch>
              <a:fillRect/>
            </a:stretch>
          </a:blipFill>
          <a:ln w="127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Gait</a:t>
            </a:r>
          </a:p>
        </p:txBody>
      </p:sp>
      <p:sp>
        <p:nvSpPr>
          <p:cNvPr id="11" name="Rounded Rectangle 10"/>
          <p:cNvSpPr>
            <a:spLocks noChangeAspect="1"/>
          </p:cNvSpPr>
          <p:nvPr/>
        </p:nvSpPr>
        <p:spPr>
          <a:xfrm>
            <a:off x="7278188" y="1216152"/>
            <a:ext cx="1360863" cy="2419312"/>
          </a:xfrm>
          <a:prstGeom prst="roundRect">
            <a:avLst>
              <a:gd name="adj" fmla="val 10000"/>
            </a:avLst>
          </a:prstGeom>
          <a:blipFill rotWithShape="1">
            <a:blip r:embed="rId4"/>
            <a:stretch>
              <a:fillRect/>
            </a:stretch>
          </a:blipFill>
          <a:ln w="127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Swipe</a:t>
            </a:r>
          </a:p>
        </p:txBody>
      </p:sp>
      <p:sp>
        <p:nvSpPr>
          <p:cNvPr id="12" name="Rounded Rectangle 11">
            <a:extLst>
              <a:ext uri="{FF2B5EF4-FFF2-40B4-BE49-F238E27FC236}">
                <a16:creationId xmlns:a16="http://schemas.microsoft.com/office/drawing/2014/main" id="{4289867A-0B52-FE00-BF7B-2DD0DDAA58A8}"/>
              </a:ext>
            </a:extLst>
          </p:cNvPr>
          <p:cNvSpPr>
            <a:spLocks noChangeAspect="1"/>
          </p:cNvSpPr>
          <p:nvPr/>
        </p:nvSpPr>
        <p:spPr>
          <a:xfrm>
            <a:off x="3087059" y="2975826"/>
            <a:ext cx="1362964" cy="1081716"/>
          </a:xfrm>
          <a:prstGeom prst="roundRect">
            <a:avLst>
              <a:gd name="adj" fmla="val 10000"/>
            </a:avLst>
          </a:prstGeom>
          <a:blipFill rotWithShape="1">
            <a:blip r:embed="rId5"/>
            <a:stretch>
              <a:fillRect/>
            </a:stretch>
          </a:blipFill>
          <a:ln w="127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Iris Scan</a:t>
            </a:r>
          </a:p>
        </p:txBody>
      </p:sp>
      <p:sp>
        <p:nvSpPr>
          <p:cNvPr id="13" name="Rounded Rectangle 12">
            <a:extLst>
              <a:ext uri="{FF2B5EF4-FFF2-40B4-BE49-F238E27FC236}">
                <a16:creationId xmlns:a16="http://schemas.microsoft.com/office/drawing/2014/main" id="{6CBEDD70-0964-ABF6-209A-83A829DEC990}"/>
              </a:ext>
            </a:extLst>
          </p:cNvPr>
          <p:cNvSpPr>
            <a:spLocks noChangeAspect="1"/>
          </p:cNvSpPr>
          <p:nvPr/>
        </p:nvSpPr>
        <p:spPr>
          <a:xfrm>
            <a:off x="4693979" y="2986211"/>
            <a:ext cx="1690181" cy="1081716"/>
          </a:xfrm>
          <a:prstGeom prst="roundRect">
            <a:avLst>
              <a:gd name="adj" fmla="val 10000"/>
            </a:avLst>
          </a:prstGeom>
          <a:blipFill rotWithShape="1">
            <a:blip r:embed="rId6"/>
            <a:stretch>
              <a:fillRect/>
            </a:stretch>
          </a:blipFill>
          <a:ln w="127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Retina Scan</a:t>
            </a:r>
          </a:p>
        </p:txBody>
      </p:sp>
      <p:sp>
        <p:nvSpPr>
          <p:cNvPr id="14" name="Rounded Rectangle 13">
            <a:extLst>
              <a:ext uri="{FF2B5EF4-FFF2-40B4-BE49-F238E27FC236}">
                <a16:creationId xmlns:a16="http://schemas.microsoft.com/office/drawing/2014/main" id="{7F6FC9BB-CA49-26E8-110C-53A6ED61AFD9}"/>
              </a:ext>
            </a:extLst>
          </p:cNvPr>
          <p:cNvSpPr>
            <a:spLocks noChangeAspect="1"/>
          </p:cNvSpPr>
          <p:nvPr/>
        </p:nvSpPr>
        <p:spPr>
          <a:xfrm>
            <a:off x="5127969" y="4257362"/>
            <a:ext cx="1593574" cy="1264739"/>
          </a:xfrm>
          <a:prstGeom prst="roundRect">
            <a:avLst>
              <a:gd name="adj" fmla="val 10000"/>
            </a:avLst>
          </a:prstGeom>
          <a:blipFill rotWithShape="1">
            <a:blip r:embed="rId7"/>
            <a:stretch>
              <a:fillRect/>
            </a:stretch>
          </a:blipFill>
          <a:ln w="127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Fingerprint</a:t>
            </a:r>
          </a:p>
        </p:txBody>
      </p:sp>
      <p:sp>
        <p:nvSpPr>
          <p:cNvPr id="15" name="Rounded Rectangle 14">
            <a:extLst>
              <a:ext uri="{FF2B5EF4-FFF2-40B4-BE49-F238E27FC236}">
                <a16:creationId xmlns:a16="http://schemas.microsoft.com/office/drawing/2014/main" id="{2A4B5116-9AFE-CCE8-284D-FF69A1D4CD12}"/>
              </a:ext>
            </a:extLst>
          </p:cNvPr>
          <p:cNvSpPr>
            <a:spLocks noChangeAspect="1"/>
          </p:cNvSpPr>
          <p:nvPr/>
        </p:nvSpPr>
        <p:spPr>
          <a:xfrm>
            <a:off x="6933047" y="4257362"/>
            <a:ext cx="1829953" cy="1171170"/>
          </a:xfrm>
          <a:prstGeom prst="roundRect">
            <a:avLst>
              <a:gd name="adj" fmla="val 10000"/>
            </a:avLst>
          </a:prstGeom>
          <a:blipFill rotWithShape="1">
            <a:blip r:embed="rId8"/>
            <a:stretch>
              <a:fillRect/>
            </a:stretch>
          </a:blipFill>
          <a:ln w="127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Voice Recognition</a:t>
            </a:r>
          </a:p>
        </p:txBody>
      </p:sp>
      <p:sp>
        <p:nvSpPr>
          <p:cNvPr id="17" name="Rounded Rectangle 16">
            <a:extLst>
              <a:ext uri="{FF2B5EF4-FFF2-40B4-BE49-F238E27FC236}">
                <a16:creationId xmlns:a16="http://schemas.microsoft.com/office/drawing/2014/main" id="{69A1F734-3AD1-57D8-C950-58AEE52AD542}"/>
              </a:ext>
            </a:extLst>
          </p:cNvPr>
          <p:cNvSpPr>
            <a:spLocks noChangeAspect="1"/>
          </p:cNvSpPr>
          <p:nvPr/>
        </p:nvSpPr>
        <p:spPr>
          <a:xfrm>
            <a:off x="3148985" y="4257362"/>
            <a:ext cx="1767481" cy="1402760"/>
          </a:xfrm>
          <a:prstGeom prst="roundRect">
            <a:avLst>
              <a:gd name="adj" fmla="val 10000"/>
            </a:avLst>
          </a:prstGeom>
          <a:blipFill rotWithShape="1">
            <a:blip r:embed="rId9"/>
            <a:stretch>
              <a:fillRect/>
            </a:stretch>
          </a:blipFill>
          <a:ln w="12700" cap="flat" cmpd="sng" algn="ctr">
            <a:solidFill>
              <a:schemeClr val="bg1"/>
            </a:solidFill>
            <a:prstDash val="solid"/>
          </a:ln>
          <a:effectLst>
            <a:outerShdw blurRad="50800" dist="76200" dir="5400000" rotWithShape="0">
              <a:prstClr val="black">
                <a:alpha val="43000"/>
              </a:prstClr>
            </a:outerShdw>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vert="vert"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Facial Recognition</a:t>
            </a:r>
          </a:p>
        </p:txBody>
      </p:sp>
    </p:spTree>
    <p:extLst>
      <p:ext uri="{BB962C8B-B14F-4D97-AF65-F5344CB8AC3E}">
        <p14:creationId xmlns:p14="http://schemas.microsoft.com/office/powerpoint/2010/main" val="1072869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9949" y="976464"/>
            <a:ext cx="4914201" cy="3134886"/>
          </a:xfrm>
        </p:spPr>
        <p:txBody>
          <a:bodyPr/>
          <a:lstStyle/>
          <a:p>
            <a:r>
              <a:rPr lang="en-US" dirty="0"/>
              <a:t>Biometrics </a:t>
            </a:r>
          </a:p>
          <a:p>
            <a:pPr lvl="1"/>
            <a:r>
              <a:rPr lang="en-US" sz="1200" dirty="0"/>
              <a:t>False acceptance rate (FAR) </a:t>
            </a:r>
          </a:p>
          <a:p>
            <a:pPr lvl="2"/>
            <a:r>
              <a:rPr lang="en-US" sz="1200" dirty="0"/>
              <a:t>Identifies the percentage of times false acceptance occurs</a:t>
            </a:r>
          </a:p>
          <a:p>
            <a:pPr lvl="1"/>
            <a:r>
              <a:rPr lang="en-US" sz="1200" dirty="0"/>
              <a:t>False rejection rate (FRR) </a:t>
            </a:r>
          </a:p>
          <a:p>
            <a:pPr lvl="2"/>
            <a:r>
              <a:rPr lang="en-US" sz="1200" dirty="0"/>
              <a:t>Identifies the percentage of times false rejections occur</a:t>
            </a:r>
          </a:p>
          <a:p>
            <a:pPr lvl="1"/>
            <a:r>
              <a:rPr lang="en-US" sz="1200" dirty="0"/>
              <a:t>Crossover Error Rate (CER)</a:t>
            </a:r>
          </a:p>
          <a:p>
            <a:pPr lvl="2"/>
            <a:r>
              <a:rPr lang="en-US" sz="1200" dirty="0"/>
              <a:t>Is the point where the FAR crosses over with the FRR</a:t>
            </a:r>
          </a:p>
          <a:p>
            <a:pPr lvl="2"/>
            <a:r>
              <a:rPr lang="en-US" sz="1200" dirty="0"/>
              <a:t>A lower CER indicates that the biometric system is more accurate</a:t>
            </a:r>
          </a:p>
          <a:p>
            <a:pPr marL="274320" lvl="2" indent="0">
              <a:buNone/>
            </a:pPr>
            <a:endParaRPr lang="en-US" sz="1400" dirty="0"/>
          </a:p>
          <a:p>
            <a:pPr lvl="2"/>
            <a:endParaRPr lang="en-US" dirty="0"/>
          </a:p>
        </p:txBody>
      </p:sp>
      <p:sp>
        <p:nvSpPr>
          <p:cNvPr id="2" name="Title 1"/>
          <p:cNvSpPr>
            <a:spLocks noGrp="1"/>
          </p:cNvSpPr>
          <p:nvPr>
            <p:ph type="title"/>
          </p:nvPr>
        </p:nvSpPr>
        <p:spPr/>
        <p:txBody>
          <a:bodyPr/>
          <a:lstStyle/>
          <a:p>
            <a:r>
              <a:rPr lang="en-US" dirty="0"/>
              <a:t>Summarize authentication and authorization design concepts</a:t>
            </a:r>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12</a:t>
            </a:fld>
            <a:endParaRPr lang="en-US" altLang="en-US" noProof="0" dirty="0"/>
          </a:p>
        </p:txBody>
      </p:sp>
      <p:grpSp>
        <p:nvGrpSpPr>
          <p:cNvPr id="5" name="Group 4">
            <a:extLst>
              <a:ext uri="{FF2B5EF4-FFF2-40B4-BE49-F238E27FC236}">
                <a16:creationId xmlns:a16="http://schemas.microsoft.com/office/drawing/2014/main" id="{B4472B54-8E48-2A45-A292-90BE8A857B93}"/>
              </a:ext>
            </a:extLst>
          </p:cNvPr>
          <p:cNvGrpSpPr/>
          <p:nvPr/>
        </p:nvGrpSpPr>
        <p:grpSpPr>
          <a:xfrm>
            <a:off x="2005515" y="4111350"/>
            <a:ext cx="5231363" cy="2329232"/>
            <a:chOff x="665796" y="2606407"/>
            <a:chExt cx="7910679" cy="3497474"/>
          </a:xfrm>
        </p:grpSpPr>
        <p:sp>
          <p:nvSpPr>
            <p:cNvPr id="7" name="Rectangle 6">
              <a:extLst>
                <a:ext uri="{FF2B5EF4-FFF2-40B4-BE49-F238E27FC236}">
                  <a16:creationId xmlns:a16="http://schemas.microsoft.com/office/drawing/2014/main" id="{BF2082D0-7344-F244-8108-55FF35C098A7}"/>
                </a:ext>
              </a:extLst>
            </p:cNvPr>
            <p:cNvSpPr/>
            <p:nvPr/>
          </p:nvSpPr>
          <p:spPr>
            <a:xfrm>
              <a:off x="2947452" y="4973688"/>
              <a:ext cx="1040987" cy="339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CER</a:t>
              </a:r>
            </a:p>
          </p:txBody>
        </p:sp>
        <p:sp>
          <p:nvSpPr>
            <p:cNvPr id="8" name="Rectangle 7">
              <a:extLst>
                <a:ext uri="{FF2B5EF4-FFF2-40B4-BE49-F238E27FC236}">
                  <a16:creationId xmlns:a16="http://schemas.microsoft.com/office/drawing/2014/main" id="{0153C15D-D71C-D24A-95C6-713CAC711DD6}"/>
                </a:ext>
              </a:extLst>
            </p:cNvPr>
            <p:cNvSpPr/>
            <p:nvPr/>
          </p:nvSpPr>
          <p:spPr>
            <a:xfrm>
              <a:off x="1220080" y="2612053"/>
              <a:ext cx="825590" cy="3539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FRR</a:t>
              </a:r>
              <a:endParaRPr lang="en-US"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B248D3E7-AF93-D246-908A-0F8C7E8332F2}"/>
                </a:ext>
              </a:extLst>
            </p:cNvPr>
            <p:cNvSpPr/>
            <p:nvPr/>
          </p:nvSpPr>
          <p:spPr>
            <a:xfrm>
              <a:off x="3794990" y="2619022"/>
              <a:ext cx="890426" cy="311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FAR</a:t>
              </a:r>
              <a:endParaRPr lang="en-US"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C473F1BD-D81D-1B4D-A1CA-9F2F678C6E3F}"/>
                </a:ext>
              </a:extLst>
            </p:cNvPr>
            <p:cNvSpPr/>
            <p:nvPr/>
          </p:nvSpPr>
          <p:spPr>
            <a:xfrm>
              <a:off x="4208013" y="5446888"/>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633A55FA-404A-2144-9678-CD1ABCC185B9}"/>
                </a:ext>
              </a:extLst>
            </p:cNvPr>
            <p:cNvSpPr/>
            <p:nvPr/>
          </p:nvSpPr>
          <p:spPr>
            <a:xfrm>
              <a:off x="960431" y="2619021"/>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90E72B5A-1FD4-0F4B-83CB-098AE8A7F5FA}"/>
                </a:ext>
              </a:extLst>
            </p:cNvPr>
            <p:cNvSpPr/>
            <p:nvPr/>
          </p:nvSpPr>
          <p:spPr>
            <a:xfrm>
              <a:off x="1013616" y="5446887"/>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20F395D9-D0AB-E144-B72F-7939B4F83EE2}"/>
                </a:ext>
              </a:extLst>
            </p:cNvPr>
            <p:cNvSpPr/>
            <p:nvPr/>
          </p:nvSpPr>
          <p:spPr>
            <a:xfrm>
              <a:off x="3344685" y="2612053"/>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4659962E-15EA-7E45-B8EF-3A488A5B9BAB}"/>
                </a:ext>
              </a:extLst>
            </p:cNvPr>
            <p:cNvSpPr/>
            <p:nvPr/>
          </p:nvSpPr>
          <p:spPr>
            <a:xfrm>
              <a:off x="2233432" y="2612053"/>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15" name="Straight Arrow Connector 12">
              <a:extLst>
                <a:ext uri="{FF2B5EF4-FFF2-40B4-BE49-F238E27FC236}">
                  <a16:creationId xmlns:a16="http://schemas.microsoft.com/office/drawing/2014/main" id="{E7C13AFC-D5CE-E14D-95AC-2239A0AA7557}"/>
                </a:ext>
              </a:extLst>
            </p:cNvPr>
            <p:cNvCxnSpPr>
              <a:cxnSpLocks/>
              <a:stCxn id="10" idx="1"/>
              <a:endCxn id="8" idx="2"/>
            </p:cNvCxnSpPr>
            <p:nvPr/>
          </p:nvCxnSpPr>
          <p:spPr>
            <a:xfrm rot="10800000">
              <a:off x="1632876" y="2965982"/>
              <a:ext cx="2575138" cy="2648079"/>
            </a:xfrm>
            <a:prstGeom prst="curvedConnector2">
              <a:avLst/>
            </a:prstGeom>
            <a:ln w="38100">
              <a:solidFill>
                <a:schemeClr val="tx2">
                  <a:lumMod val="40000"/>
                  <a:lumOff val="60000"/>
                </a:schemeClr>
              </a:solidFill>
              <a:tailEnd type="triangle"/>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6" name="Straight Arrow Connector 12">
              <a:extLst>
                <a:ext uri="{FF2B5EF4-FFF2-40B4-BE49-F238E27FC236}">
                  <a16:creationId xmlns:a16="http://schemas.microsoft.com/office/drawing/2014/main" id="{FF80095C-20F3-A94B-9D60-4E39C4BAA76C}"/>
                </a:ext>
              </a:extLst>
            </p:cNvPr>
            <p:cNvCxnSpPr>
              <a:cxnSpLocks/>
              <a:stCxn id="12" idx="3"/>
              <a:endCxn id="9" idx="2"/>
            </p:cNvCxnSpPr>
            <p:nvPr/>
          </p:nvCxnSpPr>
          <p:spPr>
            <a:xfrm flipV="1">
              <a:off x="1340994" y="2930159"/>
              <a:ext cx="2899209" cy="2683901"/>
            </a:xfrm>
            <a:prstGeom prst="curvedConnector2">
              <a:avLst/>
            </a:prstGeom>
            <a:ln w="38100">
              <a:solidFill>
                <a:schemeClr val="tx2">
                  <a:lumMod val="40000"/>
                  <a:lumOff val="60000"/>
                </a:schemeClr>
              </a:solidFill>
              <a:tailEnd type="triangle"/>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7" name="Straight Connector 4">
              <a:extLst>
                <a:ext uri="{FF2B5EF4-FFF2-40B4-BE49-F238E27FC236}">
                  <a16:creationId xmlns:a16="http://schemas.microsoft.com/office/drawing/2014/main" id="{58BABEE7-A4EF-B04A-B121-1AB640C23A56}"/>
                </a:ext>
              </a:extLst>
            </p:cNvPr>
            <p:cNvCxnSpPr>
              <a:stCxn id="11" idx="2"/>
              <a:endCxn id="10" idx="1"/>
            </p:cNvCxnSpPr>
            <p:nvPr/>
          </p:nvCxnSpPr>
          <p:spPr>
            <a:xfrm rot="16200000" flipH="1">
              <a:off x="1335719" y="2741766"/>
              <a:ext cx="2660695" cy="3083893"/>
            </a:xfrm>
            <a:prstGeom prst="bentConnector2">
              <a:avLst/>
            </a:prstGeom>
            <a:ln w="38100">
              <a:solidFill>
                <a:schemeClr val="tx2">
                  <a:lumMod val="40000"/>
                  <a:lumOff val="60000"/>
                </a:schemeClr>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55A20E-778C-7248-A5B8-071B150E5E7B}"/>
                </a:ext>
              </a:extLst>
            </p:cNvPr>
            <p:cNvSpPr txBox="1"/>
            <p:nvPr/>
          </p:nvSpPr>
          <p:spPr>
            <a:xfrm rot="16200000">
              <a:off x="-282885" y="3878840"/>
              <a:ext cx="2409311" cy="511949"/>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Error Percentage</a:t>
              </a:r>
            </a:p>
          </p:txBody>
        </p:sp>
        <p:sp>
          <p:nvSpPr>
            <p:cNvPr id="19" name="TextBox 18">
              <a:extLst>
                <a:ext uri="{FF2B5EF4-FFF2-40B4-BE49-F238E27FC236}">
                  <a16:creationId xmlns:a16="http://schemas.microsoft.com/office/drawing/2014/main" id="{B82FFFF9-ED74-9B4A-A27F-4A6A4FC19A37}"/>
                </a:ext>
              </a:extLst>
            </p:cNvPr>
            <p:cNvSpPr txBox="1"/>
            <p:nvPr/>
          </p:nvSpPr>
          <p:spPr>
            <a:xfrm>
              <a:off x="2187390" y="5595523"/>
              <a:ext cx="1607600" cy="508358"/>
            </a:xfrm>
            <a:prstGeom prst="rect">
              <a:avLst/>
            </a:prstGeom>
            <a:noFill/>
          </p:spPr>
          <p:txBody>
            <a:bodyPr wrap="none" rtlCol="0">
              <a:spAutoFit/>
            </a:body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Sensitivity</a:t>
              </a:r>
            </a:p>
          </p:txBody>
        </p:sp>
        <p:sp>
          <p:nvSpPr>
            <p:cNvPr id="20" name="Oval 19">
              <a:extLst>
                <a:ext uri="{FF2B5EF4-FFF2-40B4-BE49-F238E27FC236}">
                  <a16:creationId xmlns:a16="http://schemas.microsoft.com/office/drawing/2014/main" id="{BAAE72B7-C5E8-2D49-AFF0-435B9C34E7C7}"/>
                </a:ext>
              </a:extLst>
            </p:cNvPr>
            <p:cNvSpPr/>
            <p:nvPr/>
          </p:nvSpPr>
          <p:spPr>
            <a:xfrm>
              <a:off x="2814359" y="5113866"/>
              <a:ext cx="137160" cy="137160"/>
            </a:xfrm>
            <a:prstGeom prst="ellipse">
              <a:avLst/>
            </a:prstGeom>
            <a:solidFill>
              <a:schemeClr val="tx2">
                <a:lumMod val="40000"/>
                <a:lumOff val="60000"/>
              </a:schemeClr>
            </a:solidFill>
            <a:ln>
              <a:solidFill>
                <a:schemeClr val="tx2">
                  <a:lumMod val="40000"/>
                  <a:lumOff val="6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5C4BE434-8130-174B-9315-304808FD940E}"/>
                </a:ext>
              </a:extLst>
            </p:cNvPr>
            <p:cNvSpPr/>
            <p:nvPr/>
          </p:nvSpPr>
          <p:spPr>
            <a:xfrm>
              <a:off x="4962350" y="2606407"/>
              <a:ext cx="873736" cy="35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FRR</a:t>
              </a:r>
              <a:endParaRPr lang="en-US"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B82E13C6-1BE3-BF44-B878-FFD34665038E}"/>
                </a:ext>
              </a:extLst>
            </p:cNvPr>
            <p:cNvSpPr/>
            <p:nvPr/>
          </p:nvSpPr>
          <p:spPr>
            <a:xfrm>
              <a:off x="7752113" y="2613376"/>
              <a:ext cx="824362" cy="311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FAR</a:t>
              </a:r>
            </a:p>
          </p:txBody>
        </p:sp>
        <p:sp>
          <p:nvSpPr>
            <p:cNvPr id="24" name="Rectangle 23">
              <a:extLst>
                <a:ext uri="{FF2B5EF4-FFF2-40B4-BE49-F238E27FC236}">
                  <a16:creationId xmlns:a16="http://schemas.microsoft.com/office/drawing/2014/main" id="{CD967CA5-78B4-7F44-973B-C26146882E54}"/>
                </a:ext>
              </a:extLst>
            </p:cNvPr>
            <p:cNvSpPr/>
            <p:nvPr/>
          </p:nvSpPr>
          <p:spPr>
            <a:xfrm>
              <a:off x="7950285" y="5441242"/>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52F1585A-F780-A844-A612-8CD4B6F936B0}"/>
                </a:ext>
              </a:extLst>
            </p:cNvPr>
            <p:cNvSpPr/>
            <p:nvPr/>
          </p:nvSpPr>
          <p:spPr>
            <a:xfrm>
              <a:off x="4702703" y="2613375"/>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DA5A4162-7994-2748-ACAA-A7F3317CD2E2}"/>
                </a:ext>
              </a:extLst>
            </p:cNvPr>
            <p:cNvSpPr/>
            <p:nvPr/>
          </p:nvSpPr>
          <p:spPr>
            <a:xfrm>
              <a:off x="4755888" y="5441241"/>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2F89EA6B-A5DB-2547-B69A-C66F6174F983}"/>
                </a:ext>
              </a:extLst>
            </p:cNvPr>
            <p:cNvSpPr/>
            <p:nvPr/>
          </p:nvSpPr>
          <p:spPr>
            <a:xfrm>
              <a:off x="7086957" y="2606407"/>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AC07AE73-4702-DE45-A134-48408DE460FC}"/>
                </a:ext>
              </a:extLst>
            </p:cNvPr>
            <p:cNvSpPr/>
            <p:nvPr/>
          </p:nvSpPr>
          <p:spPr>
            <a:xfrm>
              <a:off x="5975704" y="2606407"/>
              <a:ext cx="327377" cy="33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29" name="Straight Arrow Connector 12">
              <a:extLst>
                <a:ext uri="{FF2B5EF4-FFF2-40B4-BE49-F238E27FC236}">
                  <a16:creationId xmlns:a16="http://schemas.microsoft.com/office/drawing/2014/main" id="{9496A0F5-F107-8D45-8DC1-F188D264B3E7}"/>
                </a:ext>
              </a:extLst>
            </p:cNvPr>
            <p:cNvCxnSpPr>
              <a:stCxn id="24" idx="1"/>
              <a:endCxn id="28" idx="2"/>
            </p:cNvCxnSpPr>
            <p:nvPr/>
          </p:nvCxnSpPr>
          <p:spPr>
            <a:xfrm rot="10800000">
              <a:off x="6139393" y="2940753"/>
              <a:ext cx="1810892" cy="2667663"/>
            </a:xfrm>
            <a:prstGeom prst="curvedConnector2">
              <a:avLst/>
            </a:prstGeom>
            <a:ln w="38100">
              <a:solidFill>
                <a:schemeClr val="bg1"/>
              </a:solidFill>
              <a:prstDash val="dash"/>
              <a:tailEnd type="triangle"/>
            </a:ln>
            <a:effectLst>
              <a:outerShdw blurRad="50800" dist="76200" dir="5400000" rotWithShape="0">
                <a:prstClr val="black">
                  <a:alpha val="75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12">
              <a:extLst>
                <a:ext uri="{FF2B5EF4-FFF2-40B4-BE49-F238E27FC236}">
                  <a16:creationId xmlns:a16="http://schemas.microsoft.com/office/drawing/2014/main" id="{C7E90970-E613-044D-80F4-25E1D3D1D278}"/>
                </a:ext>
              </a:extLst>
            </p:cNvPr>
            <p:cNvCxnSpPr>
              <a:stCxn id="26" idx="3"/>
              <a:endCxn id="27" idx="2"/>
            </p:cNvCxnSpPr>
            <p:nvPr/>
          </p:nvCxnSpPr>
          <p:spPr>
            <a:xfrm flipV="1">
              <a:off x="5083265" y="2940752"/>
              <a:ext cx="2167381" cy="2667662"/>
            </a:xfrm>
            <a:prstGeom prst="curvedConnector2">
              <a:avLst/>
            </a:prstGeom>
            <a:ln w="38100">
              <a:solidFill>
                <a:schemeClr val="bg1"/>
              </a:solidFill>
              <a:prstDash val="dash"/>
              <a:tailEnd type="triangle"/>
            </a:ln>
            <a:effectLst>
              <a:outerShdw blurRad="50800" dist="76200" dir="5400000" rotWithShape="0">
                <a:prstClr val="black">
                  <a:alpha val="75000"/>
                </a:prstClr>
              </a:outerShdw>
            </a:effectLst>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1AE9498-B763-AC4A-A4B6-06A0750C6B32}"/>
                </a:ext>
              </a:extLst>
            </p:cNvPr>
            <p:cNvSpPr/>
            <p:nvPr/>
          </p:nvSpPr>
          <p:spPr>
            <a:xfrm>
              <a:off x="6589218" y="4631450"/>
              <a:ext cx="137160" cy="137160"/>
            </a:xfrm>
            <a:prstGeom prst="ellipse">
              <a:avLst/>
            </a:prstGeom>
            <a:solidFill>
              <a:schemeClr val="bg1"/>
            </a:solidFill>
            <a:ln>
              <a:solidFill>
                <a:schemeClr val="accent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32" name="Straight Arrow Connector 12">
              <a:extLst>
                <a:ext uri="{FF2B5EF4-FFF2-40B4-BE49-F238E27FC236}">
                  <a16:creationId xmlns:a16="http://schemas.microsoft.com/office/drawing/2014/main" id="{8275CC58-0E46-864D-94B8-148EE00F692D}"/>
                </a:ext>
              </a:extLst>
            </p:cNvPr>
            <p:cNvCxnSpPr>
              <a:cxnSpLocks/>
              <a:stCxn id="24" idx="1"/>
              <a:endCxn id="22" idx="2"/>
            </p:cNvCxnSpPr>
            <p:nvPr/>
          </p:nvCxnSpPr>
          <p:spPr>
            <a:xfrm rot="10800000">
              <a:off x="5399219" y="2965982"/>
              <a:ext cx="2551066" cy="2642434"/>
            </a:xfrm>
            <a:prstGeom prst="curvedConnector2">
              <a:avLst/>
            </a:prstGeom>
            <a:ln w="38100">
              <a:solidFill>
                <a:schemeClr val="tx2">
                  <a:lumMod val="40000"/>
                  <a:lumOff val="60000"/>
                </a:schemeClr>
              </a:solidFill>
              <a:tailEnd type="triangle"/>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3" name="Straight Arrow Connector 12">
              <a:extLst>
                <a:ext uri="{FF2B5EF4-FFF2-40B4-BE49-F238E27FC236}">
                  <a16:creationId xmlns:a16="http://schemas.microsoft.com/office/drawing/2014/main" id="{23A53C89-85E4-A741-8E12-28EA29002CA7}"/>
                </a:ext>
              </a:extLst>
            </p:cNvPr>
            <p:cNvCxnSpPr>
              <a:cxnSpLocks/>
              <a:stCxn id="26" idx="3"/>
              <a:endCxn id="23" idx="2"/>
            </p:cNvCxnSpPr>
            <p:nvPr/>
          </p:nvCxnSpPr>
          <p:spPr>
            <a:xfrm flipV="1">
              <a:off x="5083266" y="2924510"/>
              <a:ext cx="3081028" cy="2683904"/>
            </a:xfrm>
            <a:prstGeom prst="curvedConnector2">
              <a:avLst/>
            </a:prstGeom>
            <a:ln w="38100">
              <a:solidFill>
                <a:schemeClr val="tx2">
                  <a:lumMod val="40000"/>
                  <a:lumOff val="60000"/>
                </a:schemeClr>
              </a:solidFill>
              <a:tailEnd type="triangle"/>
            </a:ln>
            <a:effectLst>
              <a:outerShdw blurRad="50800" dist="76200" dir="5400000" rotWithShape="0">
                <a:prstClr val="black">
                  <a:alpha val="75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4" name="Straight Connector 4">
              <a:extLst>
                <a:ext uri="{FF2B5EF4-FFF2-40B4-BE49-F238E27FC236}">
                  <a16:creationId xmlns:a16="http://schemas.microsoft.com/office/drawing/2014/main" id="{17829607-B4D1-104A-A495-10EE22214423}"/>
                </a:ext>
              </a:extLst>
            </p:cNvPr>
            <p:cNvCxnSpPr>
              <a:stCxn id="25" idx="2"/>
              <a:endCxn id="24" idx="1"/>
            </p:cNvCxnSpPr>
            <p:nvPr/>
          </p:nvCxnSpPr>
          <p:spPr>
            <a:xfrm rot="16200000" flipH="1">
              <a:off x="5077991" y="2736120"/>
              <a:ext cx="2660695" cy="3083893"/>
            </a:xfrm>
            <a:prstGeom prst="bentConnector2">
              <a:avLst/>
            </a:prstGeom>
            <a:ln w="38100">
              <a:solidFill>
                <a:schemeClr val="tx2">
                  <a:lumMod val="40000"/>
                  <a:lumOff val="60000"/>
                </a:schemeClr>
              </a:solidFill>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9A5CF8C-24C6-1B4B-91E0-D943A9D5B861}"/>
                </a:ext>
              </a:extLst>
            </p:cNvPr>
            <p:cNvSpPr txBox="1"/>
            <p:nvPr/>
          </p:nvSpPr>
          <p:spPr>
            <a:xfrm rot="16200000">
              <a:off x="3459385" y="3873193"/>
              <a:ext cx="2409311" cy="511949"/>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Error Percentage</a:t>
              </a:r>
            </a:p>
          </p:txBody>
        </p:sp>
        <p:sp>
          <p:nvSpPr>
            <p:cNvPr id="36" name="TextBox 35">
              <a:extLst>
                <a:ext uri="{FF2B5EF4-FFF2-40B4-BE49-F238E27FC236}">
                  <a16:creationId xmlns:a16="http://schemas.microsoft.com/office/drawing/2014/main" id="{C304D57F-E7D9-DF44-BF2B-9FFB9DC7ED04}"/>
                </a:ext>
              </a:extLst>
            </p:cNvPr>
            <p:cNvSpPr txBox="1"/>
            <p:nvPr/>
          </p:nvSpPr>
          <p:spPr>
            <a:xfrm>
              <a:off x="5929662" y="5589876"/>
              <a:ext cx="1607600" cy="508358"/>
            </a:xfrm>
            <a:prstGeom prst="rect">
              <a:avLst/>
            </a:prstGeom>
            <a:noFill/>
          </p:spPr>
          <p:txBody>
            <a:bodyPr wrap="none" rtlCol="0">
              <a:spAutoFit/>
            </a:body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Sensitivity</a:t>
              </a:r>
            </a:p>
          </p:txBody>
        </p:sp>
        <p:sp>
          <p:nvSpPr>
            <p:cNvPr id="37" name="Oval 36">
              <a:extLst>
                <a:ext uri="{FF2B5EF4-FFF2-40B4-BE49-F238E27FC236}">
                  <a16:creationId xmlns:a16="http://schemas.microsoft.com/office/drawing/2014/main" id="{DE7A1E69-65E7-A64D-92CD-6CE7C2822B19}"/>
                </a:ext>
              </a:extLst>
            </p:cNvPr>
            <p:cNvSpPr/>
            <p:nvPr/>
          </p:nvSpPr>
          <p:spPr>
            <a:xfrm>
              <a:off x="6556631" y="5108220"/>
              <a:ext cx="137160" cy="137160"/>
            </a:xfrm>
            <a:prstGeom prst="ellipse">
              <a:avLst/>
            </a:prstGeom>
            <a:solidFill>
              <a:schemeClr val="tx2">
                <a:lumMod val="40000"/>
                <a:lumOff val="60000"/>
              </a:schemeClr>
            </a:solidFill>
            <a:ln>
              <a:solidFill>
                <a:schemeClr val="tx2">
                  <a:lumMod val="40000"/>
                  <a:lumOff val="6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38" name="Rectangle 37">
            <a:extLst>
              <a:ext uri="{FF2B5EF4-FFF2-40B4-BE49-F238E27FC236}">
                <a16:creationId xmlns:a16="http://schemas.microsoft.com/office/drawing/2014/main" id="{65BBF1A5-D55C-794C-A140-802341A7CF8D}"/>
              </a:ext>
            </a:extLst>
          </p:cNvPr>
          <p:cNvSpPr/>
          <p:nvPr/>
        </p:nvSpPr>
        <p:spPr>
          <a:xfrm>
            <a:off x="5890586" y="5346765"/>
            <a:ext cx="688409" cy="226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CER</a:t>
            </a:r>
          </a:p>
        </p:txBody>
      </p:sp>
    </p:spTree>
    <p:extLst>
      <p:ext uri="{BB962C8B-B14F-4D97-AF65-F5344CB8AC3E}">
        <p14:creationId xmlns:p14="http://schemas.microsoft.com/office/powerpoint/2010/main" val="4252118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4481456" cy="5334000"/>
          </a:xfrm>
        </p:spPr>
        <p:txBody>
          <a:bodyPr/>
          <a:lstStyle/>
          <a:p>
            <a:r>
              <a:rPr lang="en-US" sz="1800" dirty="0"/>
              <a:t>Identity</a:t>
            </a:r>
            <a:r>
              <a:rPr lang="en-US" sz="1400" dirty="0"/>
              <a:t> , Account Types, &amp; Account Policies</a:t>
            </a:r>
          </a:p>
          <a:p>
            <a:pPr lvl="1"/>
            <a:r>
              <a:rPr lang="en-US" sz="1400" b="0" dirty="0"/>
              <a:t>Identity provider</a:t>
            </a:r>
          </a:p>
          <a:p>
            <a:pPr lvl="2"/>
            <a:r>
              <a:rPr lang="en-US" sz="1400" b="0" dirty="0"/>
              <a:t>Provisions and manages accounts</a:t>
            </a:r>
          </a:p>
          <a:p>
            <a:pPr lvl="2"/>
            <a:r>
              <a:rPr lang="en-US" sz="1400" b="0" dirty="0"/>
              <a:t>Processes authentication</a:t>
            </a:r>
          </a:p>
          <a:p>
            <a:pPr lvl="2"/>
            <a:r>
              <a:rPr lang="en-US" sz="1400" b="0" dirty="0"/>
              <a:t>Federated identity management</a:t>
            </a:r>
          </a:p>
          <a:p>
            <a:pPr lvl="1"/>
            <a:r>
              <a:rPr lang="en-US" sz="1400" b="0" dirty="0"/>
              <a:t>Username </a:t>
            </a:r>
          </a:p>
          <a:p>
            <a:pPr lvl="2"/>
            <a:r>
              <a:rPr lang="en-US" sz="1400" b="0" dirty="0"/>
              <a:t>Account identity given to the user</a:t>
            </a:r>
          </a:p>
          <a:p>
            <a:pPr lvl="1"/>
            <a:r>
              <a:rPr lang="en-US" sz="1400" b="0" dirty="0"/>
              <a:t>Attribute</a:t>
            </a:r>
          </a:p>
          <a:p>
            <a:pPr lvl="2"/>
            <a:r>
              <a:rPr lang="en-US" sz="1400" b="0" dirty="0"/>
              <a:t>Unique variable that the user has in their account details </a:t>
            </a:r>
          </a:p>
          <a:p>
            <a:pPr lvl="2"/>
            <a:r>
              <a:rPr lang="en-US" sz="1400" b="0" dirty="0"/>
              <a:t>Example, an employee ID</a:t>
            </a:r>
          </a:p>
          <a:p>
            <a:pPr lvl="4"/>
            <a:endParaRPr lang="en-US" sz="1400" b="0" dirty="0"/>
          </a:p>
          <a:p>
            <a:pPr lvl="2"/>
            <a:endParaRPr lang="en-US" sz="1400" b="0" dirty="0"/>
          </a:p>
        </p:txBody>
      </p:sp>
      <p:sp>
        <p:nvSpPr>
          <p:cNvPr id="7" name="Title 6"/>
          <p:cNvSpPr>
            <a:spLocks noGrp="1"/>
          </p:cNvSpPr>
          <p:nvPr>
            <p:ph type="title"/>
          </p:nvPr>
        </p:nvSpPr>
        <p:spPr/>
        <p:txBody>
          <a:bodyPr/>
          <a:lstStyle/>
          <a:p>
            <a:r>
              <a:rPr lang="en-US" dirty="0"/>
              <a:t>Given a scenario, implement identity &amp; account management controls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13</a:t>
            </a:fld>
            <a:endParaRPr lang="en-US" altLang="en-US" noProof="0" dirty="0"/>
          </a:p>
        </p:txBody>
      </p:sp>
      <p:sp>
        <p:nvSpPr>
          <p:cNvPr id="3" name="TextBox 2">
            <a:extLst>
              <a:ext uri="{FF2B5EF4-FFF2-40B4-BE49-F238E27FC236}">
                <a16:creationId xmlns:a16="http://schemas.microsoft.com/office/drawing/2014/main" id="{2ED0AB0F-9446-8B48-B4D8-AC83778CEFC9}"/>
              </a:ext>
            </a:extLst>
          </p:cNvPr>
          <p:cNvSpPr txBox="1"/>
          <p:nvPr/>
        </p:nvSpPr>
        <p:spPr>
          <a:xfrm>
            <a:off x="4991548" y="1464833"/>
            <a:ext cx="3657599" cy="3693319"/>
          </a:xfrm>
          <a:prstGeom prst="rect">
            <a:avLst/>
          </a:prstGeom>
          <a:noFill/>
        </p:spPr>
        <p:txBody>
          <a:bodyPr wrap="square" rtlCol="0">
            <a:spAutoFit/>
          </a:bodyPr>
          <a:lstStyle/>
          <a:p>
            <a:pPr marL="274320" lvl="1" indent="-274320" defTabSz="914400" fontAlgn="base">
              <a:spcBef>
                <a:spcPts val="12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Certification </a:t>
            </a:r>
          </a:p>
          <a:p>
            <a:pPr marL="548640" lvl="2" indent="-274320" defTabSz="914400" fontAlgn="base">
              <a:spcBef>
                <a:spcPts val="12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Digital certificate where two keys are generated </a:t>
            </a:r>
          </a:p>
          <a:p>
            <a:pPr marL="822960" lvl="3" indent="-274320" defTabSz="914400" fontAlgn="base">
              <a:spcBef>
                <a:spcPts val="1200"/>
              </a:spcBef>
              <a:spcAft>
                <a:spcPct val="0"/>
              </a:spcAft>
              <a:buClr>
                <a:srgbClr val="17406D">
                  <a:lumMod val="40000"/>
                  <a:lumOff val="60000"/>
                </a:srgbClr>
              </a:buClr>
              <a:buSzPct val="100000"/>
              <a:buFont typeface="Wingdings" panose="05000000000000000000" pitchFamily="2" charset="2"/>
              <a:buChar char="§"/>
            </a:pPr>
            <a:r>
              <a:rPr lang="en-US" sz="1400" kern="0" dirty="0">
                <a:solidFill>
                  <a:prstClr val="white"/>
                </a:solidFill>
                <a:latin typeface="Calibri" panose="020F0502020204030204" pitchFamily="34" charset="0"/>
                <a:cs typeface="Calibri" panose="020F0502020204030204" pitchFamily="34" charset="0"/>
              </a:rPr>
              <a:t>Public key</a:t>
            </a:r>
          </a:p>
          <a:p>
            <a:pPr marL="822960" lvl="3" indent="-274320" defTabSz="914400" fontAlgn="base">
              <a:spcBef>
                <a:spcPts val="1200"/>
              </a:spcBef>
              <a:spcAft>
                <a:spcPct val="0"/>
              </a:spcAft>
              <a:buClr>
                <a:srgbClr val="17406D">
                  <a:lumMod val="40000"/>
                  <a:lumOff val="60000"/>
                </a:srgbClr>
              </a:buClr>
              <a:buSzPct val="100000"/>
              <a:buFont typeface="Wingdings" panose="05000000000000000000" pitchFamily="2" charset="2"/>
              <a:buChar char="§"/>
            </a:pPr>
            <a:r>
              <a:rPr lang="en-US" sz="1400" kern="0" dirty="0">
                <a:solidFill>
                  <a:prstClr val="white"/>
                </a:solidFill>
                <a:latin typeface="Calibri" panose="020F0502020204030204" pitchFamily="34" charset="0"/>
                <a:cs typeface="Calibri" panose="020F0502020204030204" pitchFamily="34" charset="0"/>
              </a:rPr>
              <a:t>Private key</a:t>
            </a:r>
          </a:p>
          <a:p>
            <a:pPr marL="1097280" lvl="4" indent="-274320" defTabSz="914400" fontAlgn="base">
              <a:spcBef>
                <a:spcPts val="1200"/>
              </a:spcBef>
              <a:spcAft>
                <a:spcPct val="0"/>
              </a:spcAft>
              <a:buClr>
                <a:srgbClr val="17406D">
                  <a:lumMod val="40000"/>
                  <a:lumOff val="60000"/>
                </a:srgbClr>
              </a:buClr>
              <a:buSzPct val="100000"/>
              <a:buFont typeface="Courier New" panose="02070309020205020404" pitchFamily="49" charset="0"/>
              <a:buChar char="o"/>
            </a:pPr>
            <a:r>
              <a:rPr lang="en-US" sz="1400" kern="0" dirty="0">
                <a:solidFill>
                  <a:prstClr val="white"/>
                </a:solidFill>
                <a:latin typeface="Calibri" panose="020F0502020204030204" pitchFamily="34" charset="0"/>
                <a:cs typeface="Calibri" panose="020F0502020204030204" pitchFamily="34" charset="0"/>
              </a:rPr>
              <a:t>Private key is used for identity</a:t>
            </a:r>
          </a:p>
          <a:p>
            <a:pPr marL="274320" lvl="1" indent="-274320" defTabSz="914400" fontAlgn="base">
              <a:spcBef>
                <a:spcPts val="12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Smart Card</a:t>
            </a:r>
          </a:p>
          <a:p>
            <a:pPr marL="548640" lvl="2" indent="-274320" defTabSz="914400" fontAlgn="base">
              <a:spcBef>
                <a:spcPts val="12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Card token with a certificate embedded on a chip</a:t>
            </a:r>
          </a:p>
          <a:p>
            <a:pPr marL="548640" lvl="2" indent="-274320" defTabSz="914400" fontAlgn="base">
              <a:spcBef>
                <a:spcPts val="1200"/>
              </a:spcBef>
              <a:spcAft>
                <a:spcPct val="0"/>
              </a:spcAft>
              <a:buClr>
                <a:srgbClr val="17406D">
                  <a:lumMod val="40000"/>
                  <a:lumOff val="60000"/>
                </a:srgbClr>
              </a:buClr>
              <a:buSzPct val="100000"/>
              <a:buFont typeface="Arial" panose="020B0604020202020204" pitchFamily="34" charset="0"/>
              <a:buChar char="–"/>
            </a:pPr>
            <a:r>
              <a:rPr lang="en-US" sz="1400" kern="0" dirty="0">
                <a:solidFill>
                  <a:prstClr val="white"/>
                </a:solidFill>
                <a:latin typeface="Calibri" panose="020F0502020204030204" pitchFamily="34" charset="0"/>
                <a:cs typeface="Calibri" panose="020F0502020204030204" pitchFamily="34" charset="0"/>
              </a:rPr>
              <a:t>Used in conjunction with a pin</a:t>
            </a:r>
          </a:p>
          <a:p>
            <a:pPr marL="1097280" lvl="4" indent="-274320" defTabSz="914400" fontAlgn="base">
              <a:spcBef>
                <a:spcPts val="1200"/>
              </a:spcBef>
              <a:spcAft>
                <a:spcPct val="0"/>
              </a:spcAft>
              <a:buClr>
                <a:srgbClr val="17406D">
                  <a:lumMod val="40000"/>
                  <a:lumOff val="60000"/>
                </a:srgbClr>
              </a:buClr>
              <a:buSzPct val="100000"/>
              <a:buFont typeface="Courier New" panose="02070309020205020404" pitchFamily="49" charset="0"/>
              <a:buChar char="o"/>
            </a:pPr>
            <a:endParaRPr lang="en-US" sz="1400" kern="0" dirty="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1719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Identity</a:t>
            </a:r>
          </a:p>
          <a:p>
            <a:pPr lvl="1"/>
            <a:r>
              <a:rPr lang="en-US" dirty="0"/>
              <a:t>SSH Keys</a:t>
            </a:r>
          </a:p>
          <a:p>
            <a:pPr lvl="2"/>
            <a:r>
              <a:rPr lang="en-US" sz="1600" b="0" dirty="0"/>
              <a:t>Used by an administrator using a secure remote connection to the server</a:t>
            </a:r>
          </a:p>
          <a:p>
            <a:pPr lvl="3"/>
            <a:r>
              <a:rPr lang="en-US" sz="1600" b="0" dirty="0"/>
              <a:t>Public key is stored on the server</a:t>
            </a:r>
          </a:p>
          <a:p>
            <a:pPr lvl="3"/>
            <a:r>
              <a:rPr lang="en-US" sz="1600" b="0" dirty="0"/>
              <a:t>Private key remains on the administrator's desktop (used for identity)</a:t>
            </a:r>
          </a:p>
          <a:p>
            <a:pPr lvl="1"/>
            <a:r>
              <a:rPr lang="en-US" sz="1600" dirty="0">
                <a:solidFill>
                  <a:schemeClr val="accent1">
                    <a:lumMod val="40000"/>
                    <a:lumOff val="60000"/>
                  </a:schemeClr>
                </a:solidFill>
                <a:latin typeface="Courier New" panose="02070309020205020404" pitchFamily="49" charset="0"/>
                <a:cs typeface="Courier New" panose="02070309020205020404" pitchFamily="49" charset="0"/>
              </a:rPr>
              <a:t>ssh-keygen -t rsa </a:t>
            </a:r>
            <a:r>
              <a:rPr lang="en-US" sz="1600" b="0" dirty="0">
                <a:solidFill>
                  <a:schemeClr val="accent1">
                    <a:lumMod val="40000"/>
                    <a:lumOff val="60000"/>
                  </a:schemeClr>
                </a:solidFill>
              </a:rPr>
              <a:t> </a:t>
            </a:r>
            <a:r>
              <a:rPr lang="en-US" sz="1600" b="0" dirty="0"/>
              <a:t>command is used to generate a RSA public and private key pair on the administrator's desktop</a:t>
            </a:r>
          </a:p>
          <a:p>
            <a:pPr lvl="1"/>
            <a:r>
              <a:rPr lang="en-US" sz="1600" dirty="0" err="1">
                <a:solidFill>
                  <a:schemeClr val="accent1">
                    <a:lumMod val="40000"/>
                    <a:lumOff val="60000"/>
                  </a:schemeClr>
                </a:solidFill>
                <a:latin typeface="Courier New" panose="02070309020205020404" pitchFamily="49" charset="0"/>
                <a:cs typeface="Courier New" panose="02070309020205020404" pitchFamily="49" charset="0"/>
              </a:rPr>
              <a:t>ssh</a:t>
            </a:r>
            <a:r>
              <a:rPr lang="en-US" sz="1600" dirty="0">
                <a:solidFill>
                  <a:schemeClr val="accent1">
                    <a:lumMod val="40000"/>
                    <a:lumOff val="60000"/>
                  </a:schemeClr>
                </a:solidFill>
                <a:latin typeface="Courier New" panose="02070309020205020404" pitchFamily="49" charset="0"/>
                <a:cs typeface="Courier New" panose="02070309020205020404" pitchFamily="49" charset="0"/>
              </a:rPr>
              <a:t>-copy-id </a:t>
            </a:r>
            <a:r>
              <a:rPr lang="en-US" sz="1600" b="0" dirty="0"/>
              <a:t>command is used to</a:t>
            </a:r>
            <a:r>
              <a:rPr lang="en-US" sz="1600" dirty="0"/>
              <a:t> </a:t>
            </a:r>
            <a:r>
              <a:rPr lang="en-US" sz="1600" b="0" dirty="0"/>
              <a:t>copy the public key to the server</a:t>
            </a:r>
          </a:p>
          <a:p>
            <a:pPr lvl="1"/>
            <a:r>
              <a:rPr lang="en-US" sz="1600" b="0" dirty="0"/>
              <a:t>An administrator will use the </a:t>
            </a:r>
            <a:r>
              <a:rPr lang="en-US" sz="1600" dirty="0" err="1">
                <a:solidFill>
                  <a:schemeClr val="accent1">
                    <a:lumMod val="40000"/>
                    <a:lumOff val="60000"/>
                  </a:schemeClr>
                </a:solidFill>
                <a:latin typeface="Courier New" panose="02070309020205020404" pitchFamily="49" charset="0"/>
                <a:cs typeface="Courier New" panose="02070309020205020404" pitchFamily="49" charset="0"/>
              </a:rPr>
              <a:t>ssh-root@server</a:t>
            </a:r>
            <a:r>
              <a:rPr lang="en-US" sz="1600" dirty="0">
                <a:solidFill>
                  <a:srgbClr val="FFC000"/>
                </a:solidFill>
                <a:latin typeface="Courier New" panose="02070309020205020404" pitchFamily="49" charset="0"/>
                <a:cs typeface="Courier New" panose="02070309020205020404" pitchFamily="49" charset="0"/>
              </a:rPr>
              <a:t> </a:t>
            </a:r>
            <a:r>
              <a:rPr lang="en-US" sz="1600" b="0" dirty="0"/>
              <a:t>command is used to test the SSH keys</a:t>
            </a:r>
          </a:p>
        </p:txBody>
      </p:sp>
      <p:sp>
        <p:nvSpPr>
          <p:cNvPr id="3" name="Title 2"/>
          <p:cNvSpPr>
            <a:spLocks noGrp="1"/>
          </p:cNvSpPr>
          <p:nvPr>
            <p:ph type="title"/>
          </p:nvPr>
        </p:nvSpPr>
        <p:spPr/>
        <p:txBody>
          <a:bodyPr/>
          <a:lstStyle/>
          <a:p>
            <a:r>
              <a:rPr lang="en-US" dirty="0"/>
              <a:t>Given a scenario, implement identity &amp; account management controls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14</a:t>
            </a:fld>
            <a:endParaRPr lang="en-US" altLang="en-US" noProof="0" dirty="0"/>
          </a:p>
        </p:txBody>
      </p:sp>
    </p:spTree>
    <p:extLst>
      <p:ext uri="{BB962C8B-B14F-4D97-AF65-F5344CB8AC3E}">
        <p14:creationId xmlns:p14="http://schemas.microsoft.com/office/powerpoint/2010/main" val="3814461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381000" y="1066800"/>
            <a:ext cx="4175761" cy="5334000"/>
          </a:xfrm>
        </p:spPr>
        <p:txBody>
          <a:bodyPr/>
          <a:lstStyle/>
          <a:p>
            <a:r>
              <a:rPr lang="en-US" dirty="0"/>
              <a:t>Account Types</a:t>
            </a:r>
          </a:p>
          <a:p>
            <a:pPr lvl="1"/>
            <a:r>
              <a:rPr lang="en-US" sz="1800" dirty="0"/>
              <a:t>User Account</a:t>
            </a:r>
          </a:p>
          <a:p>
            <a:pPr lvl="2"/>
            <a:r>
              <a:rPr lang="en-US" sz="1400" b="0" dirty="0"/>
              <a:t>Users  log their time</a:t>
            </a:r>
            <a:r>
              <a:rPr lang="en-US" sz="1400" dirty="0"/>
              <a:t> </a:t>
            </a:r>
            <a:r>
              <a:rPr lang="en-US" sz="1400" b="0" dirty="0"/>
              <a:t>based on when they sign on and off the network</a:t>
            </a:r>
          </a:p>
          <a:p>
            <a:pPr lvl="2"/>
            <a:r>
              <a:rPr lang="en-US" sz="1400" b="0" dirty="0"/>
              <a:t>Also known as a standard user account</a:t>
            </a:r>
          </a:p>
          <a:p>
            <a:pPr lvl="2"/>
            <a:r>
              <a:rPr lang="en-US" sz="1400" b="0" dirty="0"/>
              <a:t>Cannot install software </a:t>
            </a:r>
          </a:p>
          <a:p>
            <a:pPr lvl="2"/>
            <a:r>
              <a:rPr lang="en-US" sz="1400" b="0" dirty="0"/>
              <a:t>Gives users limited access to the computer systems</a:t>
            </a:r>
          </a:p>
          <a:p>
            <a:pPr lvl="2"/>
            <a:r>
              <a:rPr lang="en-US" sz="1400" b="0" dirty="0"/>
              <a:t>There are two types of user accounts:</a:t>
            </a:r>
          </a:p>
          <a:p>
            <a:pPr lvl="3"/>
            <a:r>
              <a:rPr lang="en-US" sz="1400" b="0" dirty="0"/>
              <a:t>Local user account</a:t>
            </a:r>
          </a:p>
          <a:p>
            <a:pPr lvl="3"/>
            <a:r>
              <a:rPr lang="en-US" sz="1400" b="0" dirty="0"/>
              <a:t>Domain user account</a:t>
            </a:r>
          </a:p>
        </p:txBody>
      </p:sp>
      <p:sp>
        <p:nvSpPr>
          <p:cNvPr id="7" name="Title 6"/>
          <p:cNvSpPr>
            <a:spLocks noGrp="1"/>
          </p:cNvSpPr>
          <p:nvPr>
            <p:ph type="title"/>
          </p:nvPr>
        </p:nvSpPr>
        <p:spPr/>
        <p:txBody>
          <a:bodyPr/>
          <a:lstStyle/>
          <a:p>
            <a:r>
              <a:rPr lang="en-US"/>
              <a:t>3.7 Given a scenario, implement identity &amp; account management controls</a:t>
            </a:r>
            <a:endParaRPr lang="en-US" dirty="0"/>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15</a:t>
            </a:fld>
            <a:endParaRPr lang="en-US" altLang="en-US" noProof="0" dirty="0"/>
          </a:p>
        </p:txBody>
      </p:sp>
      <p:sp>
        <p:nvSpPr>
          <p:cNvPr id="6" name="Content Placeholder 1">
            <a:extLst>
              <a:ext uri="{FF2B5EF4-FFF2-40B4-BE49-F238E27FC236}">
                <a16:creationId xmlns:a16="http://schemas.microsoft.com/office/drawing/2014/main" id="{3DB52C9A-0F10-832A-7886-816F5B5D2627}"/>
              </a:ext>
            </a:extLst>
          </p:cNvPr>
          <p:cNvSpPr txBox="1">
            <a:spLocks/>
          </p:cNvSpPr>
          <p:nvPr/>
        </p:nvSpPr>
        <p:spPr>
          <a:xfrm>
            <a:off x="4572000" y="1472540"/>
            <a:ext cx="4191000" cy="4928260"/>
          </a:xfrm>
          <a:prstGeom prst="rect">
            <a:avLst/>
          </a:prstGeom>
        </p:spPr>
        <p:txBody>
          <a:bodyPr/>
          <a:lstStyle>
            <a:lvl1pPr marL="0" indent="0" algn="l" rtl="0" eaLnBrk="1" fontAlgn="base" hangingPunct="1">
              <a:spcBef>
                <a:spcPts val="1200"/>
              </a:spcBef>
              <a:spcAft>
                <a:spcPct val="0"/>
              </a:spcAft>
              <a:buClrTx/>
              <a:buSzPct val="80000"/>
              <a:buFont typeface="Arial" pitchFamily="34" charset="0"/>
              <a:buNone/>
              <a:defRPr sz="2000" b="1" i="1">
                <a:solidFill>
                  <a:schemeClr val="tx2">
                    <a:lumMod val="40000"/>
                    <a:lumOff val="60000"/>
                  </a:schemeClr>
                </a:solidFill>
                <a:effectLst/>
                <a:latin typeface="Calibri" panose="020F0502020204030204" pitchFamily="34" charset="0"/>
                <a:ea typeface="+mn-ea"/>
                <a:cs typeface="Calibri" panose="020F0502020204030204" pitchFamily="34" charset="0"/>
              </a:defRPr>
            </a:lvl1pPr>
            <a:lvl2pPr marL="27432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lgn="l" rtl="0" eaLnBrk="1" fontAlgn="base" hangingPunct="1">
              <a:spcBef>
                <a:spcPts val="1200"/>
              </a:spcBef>
              <a:spcAft>
                <a:spcPct val="0"/>
              </a:spcAft>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lgn="l" rtl="0" eaLnBrk="1" fontAlgn="base" hangingPunct="1">
              <a:spcBef>
                <a:spcPts val="1200"/>
              </a:spcBef>
              <a:spcAft>
                <a:spcPct val="0"/>
              </a:spcAft>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9pPr>
          </a:lstStyle>
          <a:p>
            <a:pPr lvl="1" defTabSz="914400"/>
            <a:r>
              <a:rPr lang="en-US" sz="1800" kern="0" dirty="0"/>
              <a:t>Privileged User Account </a:t>
            </a:r>
          </a:p>
          <a:p>
            <a:pPr lvl="2" defTabSz="914400"/>
            <a:r>
              <a:rPr lang="en-US" sz="1400" b="0" kern="0" dirty="0"/>
              <a:t>Ensures the highest level of security while providing the greatest availability without compromising data integrity for users.</a:t>
            </a:r>
          </a:p>
          <a:p>
            <a:pPr lvl="2" defTabSz="914400"/>
            <a:r>
              <a:rPr lang="en-US" sz="1400" b="0" kern="0" dirty="0"/>
              <a:t>Privileged user account security attributes.</a:t>
            </a:r>
          </a:p>
          <a:p>
            <a:pPr lvl="3" defTabSz="914400"/>
            <a:r>
              <a:rPr lang="en-US" sz="1400" b="0" kern="0" dirty="0"/>
              <a:t>Longevity</a:t>
            </a:r>
          </a:p>
          <a:p>
            <a:pPr lvl="3" defTabSz="914400"/>
            <a:r>
              <a:rPr lang="en-US" sz="1400" b="0" kern="0" dirty="0"/>
              <a:t>Usage auditing </a:t>
            </a:r>
          </a:p>
          <a:p>
            <a:pPr lvl="3" defTabSz="914400"/>
            <a:r>
              <a:rPr lang="en-US" sz="1400" b="0" kern="0" dirty="0"/>
              <a:t>Password complexity</a:t>
            </a:r>
          </a:p>
          <a:p>
            <a:pPr lvl="3" defTabSz="914400"/>
            <a:r>
              <a:rPr lang="en-US" sz="1400" b="0" kern="0" dirty="0"/>
              <a:t> Identity proofing</a:t>
            </a:r>
          </a:p>
          <a:p>
            <a:pPr lvl="2" defTabSz="914400"/>
            <a:endParaRPr lang="en-US" kern="0" dirty="0"/>
          </a:p>
        </p:txBody>
      </p:sp>
    </p:spTree>
    <p:extLst>
      <p:ext uri="{BB962C8B-B14F-4D97-AF65-F5344CB8AC3E}">
        <p14:creationId xmlns:p14="http://schemas.microsoft.com/office/powerpoint/2010/main" val="1978066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a:t>Account Types</a:t>
            </a:r>
          </a:p>
          <a:p>
            <a:pPr lvl="1"/>
            <a:r>
              <a:rPr lang="en-US" sz="1600" b="0" dirty="0"/>
              <a:t>Administrative Account</a:t>
            </a:r>
          </a:p>
          <a:p>
            <a:pPr lvl="2"/>
            <a:r>
              <a:rPr lang="en-US" sz="1400" b="0" dirty="0"/>
              <a:t>Can install software and manage the configuration of a server or a computer</a:t>
            </a:r>
          </a:p>
          <a:p>
            <a:pPr lvl="2"/>
            <a:r>
              <a:rPr lang="en-US" sz="1400" b="0" dirty="0"/>
              <a:t>Create, delete, and manage user accounts</a:t>
            </a:r>
          </a:p>
          <a:p>
            <a:pPr lvl="2"/>
            <a:r>
              <a:rPr lang="en-US" sz="1400" b="0" dirty="0"/>
              <a:t>Should have two accounts  </a:t>
            </a:r>
          </a:p>
          <a:p>
            <a:pPr lvl="3"/>
            <a:r>
              <a:rPr lang="en-US" sz="1400" b="0" dirty="0"/>
              <a:t>User account for routine tasks </a:t>
            </a:r>
          </a:p>
          <a:p>
            <a:pPr lvl="3"/>
            <a:r>
              <a:rPr lang="en-US" sz="1400" b="0" dirty="0"/>
              <a:t>Administrator account to carry out their administrative duties</a:t>
            </a:r>
          </a:p>
          <a:p>
            <a:pPr lvl="1"/>
            <a:endParaRPr lang="en-US" dirty="0"/>
          </a:p>
        </p:txBody>
      </p:sp>
      <p:sp>
        <p:nvSpPr>
          <p:cNvPr id="7" name="Title 6"/>
          <p:cNvSpPr>
            <a:spLocks noGrp="1"/>
          </p:cNvSpPr>
          <p:nvPr>
            <p:ph type="title"/>
          </p:nvPr>
        </p:nvSpPr>
        <p:spPr/>
        <p:txBody>
          <a:bodyPr/>
          <a:lstStyle/>
          <a:p>
            <a:r>
              <a:rPr lang="en-US" dirty="0"/>
              <a:t>Given a scenario, implement identity &amp; account management controls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16</a:t>
            </a:fld>
            <a:endParaRPr lang="en-US" altLang="en-US" noProof="0" dirty="0"/>
          </a:p>
        </p:txBody>
      </p:sp>
    </p:spTree>
    <p:extLst>
      <p:ext uri="{BB962C8B-B14F-4D97-AF65-F5344CB8AC3E}">
        <p14:creationId xmlns:p14="http://schemas.microsoft.com/office/powerpoint/2010/main" val="1532778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a:t>Account Types</a:t>
            </a:r>
          </a:p>
          <a:p>
            <a:pPr lvl="1"/>
            <a:r>
              <a:rPr lang="en-US" sz="1600" b="0" dirty="0"/>
              <a:t>Service Account</a:t>
            </a:r>
          </a:p>
          <a:p>
            <a:pPr lvl="2"/>
            <a:r>
              <a:rPr lang="en-US" sz="1400" b="0" dirty="0"/>
              <a:t>When software is installed on a computer or server, it needs higher levels of privilege to run the software.</a:t>
            </a:r>
          </a:p>
          <a:p>
            <a:pPr lvl="2"/>
            <a:r>
              <a:rPr lang="en-US" sz="1400" b="0" dirty="0"/>
              <a:t>Used when systems administrator needs to provide domain administrator credentials</a:t>
            </a:r>
          </a:p>
          <a:p>
            <a:pPr lvl="1"/>
            <a:r>
              <a:rPr lang="en-US" sz="1600" b="0" dirty="0"/>
              <a:t>Managed Service Account (MSA)</a:t>
            </a:r>
          </a:p>
          <a:p>
            <a:pPr lvl="2">
              <a:spcBef>
                <a:spcPts val="900"/>
              </a:spcBef>
            </a:pPr>
            <a:r>
              <a:rPr lang="en-US" sz="1400" b="0" dirty="0"/>
              <a:t>MSA’s allow you to create an account in Active Directory that is tied to a specific computer</a:t>
            </a:r>
          </a:p>
          <a:p>
            <a:pPr lvl="2">
              <a:spcBef>
                <a:spcPts val="900"/>
              </a:spcBef>
            </a:pPr>
            <a:r>
              <a:rPr lang="en-US" sz="1400" b="0" dirty="0"/>
              <a:t>Password for these accounts is completely managed by Active Directory</a:t>
            </a:r>
          </a:p>
          <a:p>
            <a:pPr lvl="2">
              <a:spcBef>
                <a:spcPts val="900"/>
              </a:spcBef>
            </a:pPr>
            <a:r>
              <a:rPr lang="en-US" sz="1400" b="0" dirty="0"/>
              <a:t>A complex password with a length of 240 characters automatically generated</a:t>
            </a:r>
          </a:p>
          <a:p>
            <a:pPr lvl="2">
              <a:spcBef>
                <a:spcPts val="900"/>
              </a:spcBef>
            </a:pPr>
            <a:r>
              <a:rPr lang="en-US" sz="1400" b="0" dirty="0"/>
              <a:t>Only Kerberos is used for authentication</a:t>
            </a:r>
          </a:p>
          <a:p>
            <a:pPr lvl="2">
              <a:spcBef>
                <a:spcPts val="900"/>
              </a:spcBef>
            </a:pPr>
            <a:r>
              <a:rPr lang="en-US" sz="1400" b="0" dirty="0"/>
              <a:t>MSA’s can be used to securely run Services, Applications, and Scheduled tasks</a:t>
            </a:r>
          </a:p>
          <a:p>
            <a:pPr lvl="1"/>
            <a:endParaRPr lang="en-US" dirty="0"/>
          </a:p>
        </p:txBody>
      </p:sp>
      <p:sp>
        <p:nvSpPr>
          <p:cNvPr id="7" name="Title 6"/>
          <p:cNvSpPr>
            <a:spLocks noGrp="1"/>
          </p:cNvSpPr>
          <p:nvPr>
            <p:ph type="title"/>
          </p:nvPr>
        </p:nvSpPr>
        <p:spPr/>
        <p:txBody>
          <a:bodyPr/>
          <a:lstStyle/>
          <a:p>
            <a:r>
              <a:rPr lang="en-US" dirty="0"/>
              <a:t>Given a scenario, implement identity &amp; account management controls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17</a:t>
            </a:fld>
            <a:endParaRPr lang="en-US" altLang="en-US" noProof="0" dirty="0"/>
          </a:p>
        </p:txBody>
      </p:sp>
    </p:spTree>
    <p:extLst>
      <p:ext uri="{BB962C8B-B14F-4D97-AF65-F5344CB8AC3E}">
        <p14:creationId xmlns:p14="http://schemas.microsoft.com/office/powerpoint/2010/main" val="3302394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Account Types</a:t>
            </a:r>
          </a:p>
          <a:p>
            <a:pPr lvl="1"/>
            <a:r>
              <a:rPr lang="en-US" sz="1600" dirty="0"/>
              <a:t>Sponsored guest Account</a:t>
            </a:r>
          </a:p>
          <a:p>
            <a:pPr lvl="2"/>
            <a:r>
              <a:rPr lang="en-US" sz="1400" b="0" dirty="0"/>
              <a:t>Used for external speakers who may need access to the internet while delivering their presentation</a:t>
            </a:r>
          </a:p>
          <a:p>
            <a:pPr lvl="1"/>
            <a:r>
              <a:rPr lang="en-US" sz="1600" dirty="0"/>
              <a:t>Guest Account</a:t>
            </a:r>
          </a:p>
          <a:p>
            <a:pPr lvl="2"/>
            <a:r>
              <a:rPr lang="en-US" sz="1400" b="0" dirty="0"/>
              <a:t>Designed to give limited access to a single computer without the need to create a user account</a:t>
            </a:r>
          </a:p>
          <a:p>
            <a:pPr lvl="2"/>
            <a:r>
              <a:rPr lang="en-US" sz="1400" b="0" dirty="0"/>
              <a:t>Disabled as it is no longer useful &amp; security risk</a:t>
            </a:r>
          </a:p>
          <a:p>
            <a:pPr lvl="1"/>
            <a:r>
              <a:rPr lang="en-US" sz="1600" dirty="0"/>
              <a:t>Shared Account</a:t>
            </a:r>
          </a:p>
          <a:p>
            <a:pPr lvl="2"/>
            <a:r>
              <a:rPr lang="en-US" sz="1400" b="0" dirty="0"/>
              <a:t>When a group of people perform the same duties</a:t>
            </a:r>
          </a:p>
          <a:p>
            <a:pPr lvl="2"/>
            <a:r>
              <a:rPr lang="en-US" sz="1400" b="0" dirty="0"/>
              <a:t>Monitoring or auditing to individual employees, you must eliminate the practice of using shared accounts</a:t>
            </a:r>
          </a:p>
          <a:p>
            <a:pPr lvl="1"/>
            <a:r>
              <a:rPr lang="en-US" sz="1600" dirty="0"/>
              <a:t>Generic Accounts</a:t>
            </a:r>
          </a:p>
          <a:p>
            <a:pPr lvl="2"/>
            <a:r>
              <a:rPr lang="en-US" sz="1400" b="0" dirty="0"/>
              <a:t>Default administrative accounts created by manufacturers for IoT devices</a:t>
            </a:r>
          </a:p>
        </p:txBody>
      </p:sp>
      <p:sp>
        <p:nvSpPr>
          <p:cNvPr id="7" name="Title 6"/>
          <p:cNvSpPr>
            <a:spLocks noGrp="1"/>
          </p:cNvSpPr>
          <p:nvPr>
            <p:ph type="title"/>
          </p:nvPr>
        </p:nvSpPr>
        <p:spPr/>
        <p:txBody>
          <a:bodyPr/>
          <a:lstStyle/>
          <a:p>
            <a:r>
              <a:rPr lang="en-US"/>
              <a:t>3.7 Given a scenario, implement identity &amp; account management controls</a:t>
            </a:r>
            <a:endParaRPr lang="en-US" dirty="0"/>
          </a:p>
        </p:txBody>
      </p:sp>
      <p:sp>
        <p:nvSpPr>
          <p:cNvPr id="5" name="Slide Number Placeholder 4"/>
          <p:cNvSpPr>
            <a:spLocks noGrp="1"/>
          </p:cNvSpPr>
          <p:nvPr>
            <p:ph type="sldNum" sz="quarter" idx="4"/>
          </p:nvPr>
        </p:nvSpPr>
        <p:spPr/>
        <p:txBody>
          <a:bodyPr/>
          <a:lstStyle/>
          <a:p>
            <a:pPr lvl="0"/>
            <a:fld id="{CF8BF5C1-0C31-4117-9346-26B34DEE768C}" type="slidenum">
              <a:rPr lang="en-US" altLang="en-US" noProof="0" smtClean="0"/>
              <a:pPr lvl="0"/>
              <a:t>18</a:t>
            </a:fld>
            <a:endParaRPr lang="en-US" altLang="en-US" noProof="0" dirty="0"/>
          </a:p>
        </p:txBody>
      </p:sp>
    </p:spTree>
    <p:extLst>
      <p:ext uri="{BB962C8B-B14F-4D97-AF65-F5344CB8AC3E}">
        <p14:creationId xmlns:p14="http://schemas.microsoft.com/office/powerpoint/2010/main" val="458265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066800"/>
            <a:ext cx="4329545" cy="3837709"/>
          </a:xfrm>
        </p:spPr>
        <p:txBody>
          <a:bodyPr/>
          <a:lstStyle/>
          <a:p>
            <a:pPr lvl="0"/>
            <a:r>
              <a:rPr lang="en-US" dirty="0"/>
              <a:t>Account Policies</a:t>
            </a:r>
          </a:p>
          <a:p>
            <a:pPr lvl="1"/>
            <a:r>
              <a:rPr lang="en-US" sz="1400" b="0" dirty="0"/>
              <a:t>Employees Moving Departments</a:t>
            </a:r>
          </a:p>
          <a:p>
            <a:pPr lvl="2"/>
            <a:r>
              <a:rPr lang="en-US" sz="1400" b="0" dirty="0"/>
              <a:t>When people move department, they are given new accounts </a:t>
            </a:r>
          </a:p>
          <a:p>
            <a:pPr lvl="2"/>
            <a:r>
              <a:rPr lang="en-US" sz="1400" b="0" dirty="0"/>
              <a:t>Old account remains active until it has been disabled</a:t>
            </a:r>
          </a:p>
          <a:p>
            <a:pPr lvl="1"/>
            <a:r>
              <a:rPr lang="en-US" sz="1400" b="0" dirty="0"/>
              <a:t>Disabling Accounts</a:t>
            </a:r>
          </a:p>
          <a:p>
            <a:pPr lvl="2"/>
            <a:r>
              <a:rPr lang="en-US" sz="1400" b="0" dirty="0"/>
              <a:t>Employee Leaving</a:t>
            </a:r>
          </a:p>
          <a:p>
            <a:pPr lvl="2"/>
            <a:r>
              <a:rPr lang="en-US" sz="1400" b="0" dirty="0"/>
              <a:t>Extended Absence Period</a:t>
            </a:r>
          </a:p>
          <a:p>
            <a:pPr lvl="2"/>
            <a:r>
              <a:rPr lang="en-US" sz="1400" b="0" dirty="0"/>
              <a:t>Guest Account</a:t>
            </a:r>
          </a:p>
          <a:p>
            <a:pPr lvl="2"/>
            <a:r>
              <a:rPr lang="en-US" sz="1400" b="0" dirty="0"/>
              <a:t>Malicious activity</a:t>
            </a:r>
          </a:p>
          <a:p>
            <a:pPr lvl="2"/>
            <a:endParaRPr lang="en-US" sz="1400" b="0" dirty="0"/>
          </a:p>
        </p:txBody>
      </p:sp>
      <p:sp>
        <p:nvSpPr>
          <p:cNvPr id="3" name="Title 2"/>
          <p:cNvSpPr>
            <a:spLocks noGrp="1"/>
          </p:cNvSpPr>
          <p:nvPr>
            <p:ph type="title"/>
          </p:nvPr>
        </p:nvSpPr>
        <p:spPr/>
        <p:txBody>
          <a:bodyPr/>
          <a:lstStyle/>
          <a:p>
            <a:r>
              <a:rPr lang="en-US" dirty="0"/>
              <a:t>Given a scenario, implement identity &amp; account management controls</a:t>
            </a:r>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19</a:t>
            </a:fld>
            <a:endParaRPr lang="en-US" altLang="en-US" noProof="0" dirty="0"/>
          </a:p>
        </p:txBody>
      </p:sp>
      <p:sp>
        <p:nvSpPr>
          <p:cNvPr id="5" name="Content Placeholder 1">
            <a:extLst>
              <a:ext uri="{FF2B5EF4-FFF2-40B4-BE49-F238E27FC236}">
                <a16:creationId xmlns:a16="http://schemas.microsoft.com/office/drawing/2014/main" id="{0BD18BFA-4EE5-C441-AC29-05AD8BFC7368}"/>
              </a:ext>
            </a:extLst>
          </p:cNvPr>
          <p:cNvSpPr txBox="1">
            <a:spLocks/>
          </p:cNvSpPr>
          <p:nvPr/>
        </p:nvSpPr>
        <p:spPr>
          <a:xfrm>
            <a:off x="4572000" y="1467716"/>
            <a:ext cx="4329545" cy="3713884"/>
          </a:xfrm>
          <a:prstGeom prst="rect">
            <a:avLst/>
          </a:prstGeom>
        </p:spPr>
        <p:txBody>
          <a:bodyPr/>
          <a:lstStyle>
            <a:lvl1pPr marL="0" indent="0" algn="l" rtl="0" eaLnBrk="1" fontAlgn="base" hangingPunct="1">
              <a:spcBef>
                <a:spcPts val="1200"/>
              </a:spcBef>
              <a:spcAft>
                <a:spcPct val="0"/>
              </a:spcAft>
              <a:buClrTx/>
              <a:buSzPct val="80000"/>
              <a:buFont typeface="Arial" pitchFamily="34" charset="0"/>
              <a:buNone/>
              <a:defRPr sz="2000" b="1" i="1">
                <a:solidFill>
                  <a:schemeClr val="tx2">
                    <a:lumMod val="40000"/>
                    <a:lumOff val="60000"/>
                  </a:schemeClr>
                </a:solidFill>
                <a:effectLst/>
                <a:latin typeface="Calibri" panose="020F0502020204030204" pitchFamily="34" charset="0"/>
                <a:ea typeface="+mn-ea"/>
                <a:cs typeface="Calibri" panose="020F0502020204030204" pitchFamily="34" charset="0"/>
              </a:defRPr>
            </a:lvl1pPr>
            <a:lvl2pPr marL="27432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lgn="l" rtl="0" eaLnBrk="1" fontAlgn="base" hangingPunct="1">
              <a:spcBef>
                <a:spcPts val="1200"/>
              </a:spcBef>
              <a:spcAft>
                <a:spcPct val="0"/>
              </a:spcAft>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lgn="l" rtl="0" eaLnBrk="1" fontAlgn="base" hangingPunct="1">
              <a:spcBef>
                <a:spcPts val="1200"/>
              </a:spcBef>
              <a:spcAft>
                <a:spcPct val="0"/>
              </a:spcAft>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9pPr>
          </a:lstStyle>
          <a:p>
            <a:pPr lvl="1" defTabSz="914400"/>
            <a:r>
              <a:rPr lang="en-US" sz="1400" b="0" kern="0" dirty="0"/>
              <a:t>Account Expiration </a:t>
            </a:r>
          </a:p>
          <a:p>
            <a:pPr lvl="2" defTabSz="914400"/>
            <a:r>
              <a:rPr lang="en-US" sz="1400" b="0" kern="0" dirty="0"/>
              <a:t>Enabled for temporary employees such as sub-contractors </a:t>
            </a:r>
          </a:p>
          <a:p>
            <a:pPr lvl="2" defTabSz="914400"/>
            <a:r>
              <a:rPr lang="en-US" sz="1400" b="0" kern="0" dirty="0"/>
              <a:t>during the account creation phase, an expiry date will be enabled</a:t>
            </a:r>
          </a:p>
          <a:p>
            <a:pPr lvl="2" defTabSz="914400"/>
            <a:r>
              <a:rPr lang="en-US" sz="1400" b="0" kern="0" dirty="0"/>
              <a:t>Prevents access to the company network once contract has expired</a:t>
            </a:r>
          </a:p>
          <a:p>
            <a:pPr lvl="1" defTabSz="914400"/>
            <a:r>
              <a:rPr lang="en-US" sz="1400" b="0" kern="0" dirty="0"/>
              <a:t>Time and Day Restriction</a:t>
            </a:r>
          </a:p>
          <a:p>
            <a:pPr lvl="2" defTabSz="914400"/>
            <a:r>
              <a:rPr lang="en-US" sz="1400" b="0" kern="0" dirty="0"/>
              <a:t>Set up for each individual user as a company may have many different shift patterns</a:t>
            </a:r>
          </a:p>
          <a:p>
            <a:pPr lvl="2" defTabSz="914400"/>
            <a:r>
              <a:rPr lang="en-US" sz="1400" b="0" kern="0" dirty="0"/>
              <a:t>Does not wish their employees to access their network outside of their working hours</a:t>
            </a:r>
          </a:p>
          <a:p>
            <a:pPr lvl="2" defTabSz="914400"/>
            <a:endParaRPr lang="en-US" sz="1400" b="0" kern="0" dirty="0"/>
          </a:p>
        </p:txBody>
      </p:sp>
    </p:spTree>
    <p:extLst>
      <p:ext uri="{BB962C8B-B14F-4D97-AF65-F5344CB8AC3E}">
        <p14:creationId xmlns:p14="http://schemas.microsoft.com/office/powerpoint/2010/main" val="263686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lvl="0">
              <a:spcBef>
                <a:spcPts val="0"/>
              </a:spcBef>
            </a:pPr>
            <a:r>
              <a:rPr lang="en-US" sz="3200" cap="small" dirty="0">
                <a:solidFill>
                  <a:prstClr val="white"/>
                </a:solidFill>
              </a:rPr>
              <a:t>Identity &amp; Access</a:t>
            </a:r>
          </a:p>
          <a:p>
            <a:pPr lvl="0">
              <a:spcBef>
                <a:spcPts val="0"/>
              </a:spcBef>
            </a:pPr>
            <a:r>
              <a:rPr lang="en-US" sz="3200" cap="small" dirty="0">
                <a:solidFill>
                  <a:prstClr val="white"/>
                </a:solidFill>
              </a:rPr>
              <a:t>Management</a:t>
            </a:r>
          </a:p>
          <a:p>
            <a:endParaRPr lang="en-US" dirty="0"/>
          </a:p>
        </p:txBody>
      </p:sp>
      <p:sp>
        <p:nvSpPr>
          <p:cNvPr id="3" name="Slide Number Placeholder 2"/>
          <p:cNvSpPr>
            <a:spLocks noGrp="1"/>
          </p:cNvSpPr>
          <p:nvPr>
            <p:ph type="sldNum" sz="quarter" idx="10"/>
          </p:nvPr>
        </p:nvSpPr>
        <p:spPr/>
        <p:txBody>
          <a:bodyPr/>
          <a:lstStyle/>
          <a:p>
            <a:fld id="{C09EDBA3-3DB7-489E-B256-AF2FE92E8C1C}" type="slidenum">
              <a:rPr lang="en-US" altLang="en-US" smtClean="0"/>
              <a:pPr/>
              <a:t>2</a:t>
            </a:fld>
            <a:endParaRPr lang="en-US" altLang="en-US" dirty="0"/>
          </a:p>
        </p:txBody>
      </p:sp>
    </p:spTree>
    <p:extLst>
      <p:ext uri="{BB962C8B-B14F-4D97-AF65-F5344CB8AC3E}">
        <p14:creationId xmlns:p14="http://schemas.microsoft.com/office/powerpoint/2010/main" val="409750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65761" y="974035"/>
            <a:ext cx="8412478" cy="5334000"/>
          </a:xfrm>
        </p:spPr>
        <p:txBody>
          <a:bodyPr/>
          <a:lstStyle/>
          <a:p>
            <a:pPr lvl="0"/>
            <a:r>
              <a:rPr lang="en-US" dirty="0"/>
              <a:t>Account Policies</a:t>
            </a:r>
          </a:p>
          <a:p>
            <a:pPr lvl="1"/>
            <a:r>
              <a:rPr lang="en-US" sz="1400" b="0" dirty="0"/>
              <a:t>Context-Aware Location (Network Location)</a:t>
            </a:r>
          </a:p>
          <a:p>
            <a:pPr lvl="2"/>
            <a:r>
              <a:rPr lang="en-US" sz="1400" b="0" dirty="0"/>
              <a:t>Used to block any attempt to login outside of the locations that have been determined as allowed regions</a:t>
            </a:r>
          </a:p>
          <a:p>
            <a:pPr lvl="3"/>
            <a:r>
              <a:rPr lang="en-US" sz="1400" b="0" dirty="0"/>
              <a:t>Geofencing </a:t>
            </a:r>
          </a:p>
          <a:p>
            <a:pPr lvl="3"/>
            <a:r>
              <a:rPr lang="en-US" sz="1400" b="0" dirty="0"/>
              <a:t>Geotagging </a:t>
            </a:r>
          </a:p>
          <a:p>
            <a:pPr lvl="3"/>
            <a:r>
              <a:rPr lang="en-US" sz="1400" b="0" dirty="0"/>
              <a:t>Geolocation</a:t>
            </a:r>
          </a:p>
          <a:p>
            <a:pPr lvl="1"/>
            <a:r>
              <a:rPr lang="en-US" sz="1400" b="0" dirty="0"/>
              <a:t>Impossible Travel Time</a:t>
            </a:r>
          </a:p>
          <a:p>
            <a:pPr lvl="2"/>
            <a:r>
              <a:rPr lang="en-US" sz="1400" b="0" dirty="0"/>
              <a:t>A security feature used prevent fraud</a:t>
            </a:r>
          </a:p>
          <a:p>
            <a:pPr lvl="1"/>
            <a:r>
              <a:rPr lang="en-US" sz="1400" b="0" dirty="0"/>
              <a:t>Risky Login</a:t>
            </a:r>
          </a:p>
          <a:p>
            <a:pPr lvl="2"/>
            <a:r>
              <a:rPr lang="en-US" sz="1400" b="0" dirty="0"/>
              <a:t>Security feature where an email will be sent to the user when the system cannot identify the device used to login</a:t>
            </a:r>
          </a:p>
          <a:p>
            <a:pPr lvl="3"/>
            <a:r>
              <a:rPr lang="en-US" sz="1400" b="0" dirty="0"/>
              <a:t>When a user logins into a a secondary device</a:t>
            </a:r>
          </a:p>
          <a:p>
            <a:pPr lvl="3"/>
            <a:r>
              <a:rPr lang="en-US" sz="1400" b="0" dirty="0"/>
              <a:t>Only upon verification will access for the new device be permitted</a:t>
            </a:r>
          </a:p>
          <a:p>
            <a:pPr lvl="3"/>
            <a:endParaRPr lang="en-US" sz="1400" dirty="0"/>
          </a:p>
        </p:txBody>
      </p:sp>
      <p:sp>
        <p:nvSpPr>
          <p:cNvPr id="8" name="Title 7"/>
          <p:cNvSpPr>
            <a:spLocks noGrp="1"/>
          </p:cNvSpPr>
          <p:nvPr>
            <p:ph type="title"/>
          </p:nvPr>
        </p:nvSpPr>
        <p:spPr/>
        <p:txBody>
          <a:bodyPr/>
          <a:lstStyle/>
          <a:p>
            <a:r>
              <a:rPr lang="en-US" dirty="0"/>
              <a:t>Given a scenario, implement identity &amp; account management controls</a:t>
            </a:r>
          </a:p>
        </p:txBody>
      </p:sp>
      <p:sp>
        <p:nvSpPr>
          <p:cNvPr id="9" name="Slide Number Placeholder 8"/>
          <p:cNvSpPr>
            <a:spLocks noGrp="1"/>
          </p:cNvSpPr>
          <p:nvPr>
            <p:ph type="sldNum" sz="quarter" idx="4"/>
          </p:nvPr>
        </p:nvSpPr>
        <p:spPr/>
        <p:txBody>
          <a:bodyPr/>
          <a:lstStyle/>
          <a:p>
            <a:pPr lvl="0"/>
            <a:fld id="{CF8BF5C1-0C31-4117-9346-26B34DEE768C}" type="slidenum">
              <a:rPr lang="en-US" altLang="en-US" noProof="0" smtClean="0"/>
              <a:pPr lvl="0"/>
              <a:t>20</a:t>
            </a:fld>
            <a:endParaRPr lang="en-US" altLang="en-US" noProof="0" dirty="0"/>
          </a:p>
        </p:txBody>
      </p:sp>
    </p:spTree>
    <p:extLst>
      <p:ext uri="{BB962C8B-B14F-4D97-AF65-F5344CB8AC3E}">
        <p14:creationId xmlns:p14="http://schemas.microsoft.com/office/powerpoint/2010/main" val="149863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380999" y="1066800"/>
            <a:ext cx="8397239" cy="5334000"/>
          </a:xfrm>
        </p:spPr>
        <p:txBody>
          <a:bodyPr/>
          <a:lstStyle/>
          <a:p>
            <a:pPr lvl="0"/>
            <a:r>
              <a:rPr lang="en-US" dirty="0"/>
              <a:t>Account Policies</a:t>
            </a:r>
          </a:p>
          <a:p>
            <a:pPr lvl="1"/>
            <a:r>
              <a:rPr lang="en-US" sz="1400" dirty="0"/>
              <a:t>Account Lockout – Threshold</a:t>
            </a:r>
          </a:p>
          <a:p>
            <a:pPr lvl="2"/>
            <a:r>
              <a:rPr lang="en-US" sz="1400" b="0" dirty="0"/>
              <a:t>Determines the number of times that a user can try a password before the system locks you out</a:t>
            </a:r>
          </a:p>
          <a:p>
            <a:pPr lvl="2"/>
            <a:r>
              <a:rPr lang="en-US" sz="1400" b="0" dirty="0"/>
              <a:t>Companies normally set this value to three or five attempts</a:t>
            </a:r>
          </a:p>
          <a:p>
            <a:pPr lvl="2"/>
            <a:r>
              <a:rPr lang="en-US" sz="1400" b="0" dirty="0"/>
              <a:t>Prevent dictionary and brute-force attacks</a:t>
            </a:r>
          </a:p>
        </p:txBody>
      </p:sp>
      <p:sp>
        <p:nvSpPr>
          <p:cNvPr id="6" name="Title 5"/>
          <p:cNvSpPr>
            <a:spLocks noGrp="1"/>
          </p:cNvSpPr>
          <p:nvPr>
            <p:ph type="title"/>
          </p:nvPr>
        </p:nvSpPr>
        <p:spPr/>
        <p:txBody>
          <a:bodyPr/>
          <a:lstStyle/>
          <a:p>
            <a:r>
              <a:rPr lang="en-US" dirty="0"/>
              <a:t>Given a scenario, implement identity &amp; account management controls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21</a:t>
            </a:fld>
            <a:endParaRPr lang="en-US" altLang="en-US" noProof="0" dirty="0"/>
          </a:p>
        </p:txBody>
      </p:sp>
      <p:graphicFrame>
        <p:nvGraphicFramePr>
          <p:cNvPr id="8" name="Content Placeholder 3"/>
          <p:cNvGraphicFramePr>
            <a:graphicFrameLocks/>
          </p:cNvGraphicFramePr>
          <p:nvPr>
            <p:extLst>
              <p:ext uri="{D42A27DB-BD31-4B8C-83A1-F6EECF244321}">
                <p14:modId xmlns:p14="http://schemas.microsoft.com/office/powerpoint/2010/main" val="386640556"/>
              </p:ext>
            </p:extLst>
          </p:nvPr>
        </p:nvGraphicFramePr>
        <p:xfrm>
          <a:off x="1010258" y="3279319"/>
          <a:ext cx="5019482" cy="1483360"/>
        </p:xfrm>
        <a:graphic>
          <a:graphicData uri="http://schemas.openxmlformats.org/drawingml/2006/table">
            <a:tbl>
              <a:tblPr>
                <a:effectLst>
                  <a:outerShdw blurRad="50800" dist="76200" dir="5400000" rotWithShape="0">
                    <a:prstClr val="black">
                      <a:alpha val="75000"/>
                    </a:prstClr>
                  </a:outerShdw>
                </a:effectLst>
                <a:tableStyleId>{5C22544A-7EE6-4342-B048-85BDC9FD1C3A}</a:tableStyleId>
              </a:tblPr>
              <a:tblGrid>
                <a:gridCol w="2952143">
                  <a:extLst>
                    <a:ext uri="{9D8B030D-6E8A-4147-A177-3AD203B41FA5}">
                      <a16:colId xmlns:a16="http://schemas.microsoft.com/office/drawing/2014/main" val="1335558535"/>
                    </a:ext>
                  </a:extLst>
                </a:gridCol>
                <a:gridCol w="2067339">
                  <a:extLst>
                    <a:ext uri="{9D8B030D-6E8A-4147-A177-3AD203B41FA5}">
                      <a16:colId xmlns:a16="http://schemas.microsoft.com/office/drawing/2014/main" val="457248085"/>
                    </a:ext>
                  </a:extLst>
                </a:gridCol>
              </a:tblGrid>
              <a:tr h="370840">
                <a:tc>
                  <a:txBody>
                    <a:bodyPr/>
                    <a:lstStyle/>
                    <a:p>
                      <a:pPr algn="l"/>
                      <a:r>
                        <a:rPr lang="en-US" sz="1400" b="0" i="0"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Policy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lgn="l"/>
                      <a:r>
                        <a:rPr lang="en-US" sz="1400" b="0" i="0"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Security</a:t>
                      </a:r>
                      <a:r>
                        <a:rPr lang="en-US" sz="1400" b="0" i="0" u="sng"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Setting</a:t>
                      </a:r>
                      <a:endParaRPr lang="en-US" sz="1400" b="0" i="0"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4176581712"/>
                  </a:ext>
                </a:extLst>
              </a:tr>
              <a:tr h="37084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Account lockout duration: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30 minutes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780168090"/>
                  </a:ext>
                </a:extLst>
              </a:tr>
              <a:tr h="37084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Account lockout threshold: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invalid logon attempts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529712842"/>
                  </a:ext>
                </a:extLst>
              </a:tr>
              <a:tr h="37084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Reset account lockout counter after:</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30 minutes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13482257"/>
                  </a:ext>
                </a:extLst>
              </a:tr>
            </a:tbl>
          </a:graphicData>
        </a:graphic>
      </p:graphicFrame>
    </p:spTree>
    <p:extLst>
      <p:ext uri="{BB962C8B-B14F-4D97-AF65-F5344CB8AC3E}">
        <p14:creationId xmlns:p14="http://schemas.microsoft.com/office/powerpoint/2010/main" val="1129452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81000" y="1066800"/>
            <a:ext cx="3553197" cy="5334000"/>
          </a:xfrm>
        </p:spPr>
        <p:txBody>
          <a:bodyPr/>
          <a:lstStyle/>
          <a:p>
            <a:pPr lvl="0"/>
            <a:r>
              <a:rPr lang="en-US" dirty="0"/>
              <a:t>Account Policies</a:t>
            </a:r>
          </a:p>
          <a:p>
            <a:pPr lvl="1"/>
            <a:r>
              <a:rPr lang="en-US" sz="1200" b="0" dirty="0"/>
              <a:t>Passwords</a:t>
            </a:r>
          </a:p>
          <a:p>
            <a:pPr lvl="2"/>
            <a:r>
              <a:rPr lang="en-US" sz="1200" b="0" dirty="0"/>
              <a:t>Passwords are one of the most common ways of authenticating a user</a:t>
            </a:r>
          </a:p>
          <a:p>
            <a:pPr lvl="2"/>
            <a:r>
              <a:rPr lang="en-US" sz="1200" b="0" dirty="0"/>
              <a:t>Authentication factor that is most likely to be inserted incorrectly</a:t>
            </a:r>
          </a:p>
          <a:p>
            <a:pPr lvl="1"/>
            <a:r>
              <a:rPr lang="en-US" sz="1200" b="0" dirty="0"/>
              <a:t>Default/administrator password</a:t>
            </a:r>
          </a:p>
          <a:p>
            <a:pPr lvl="2"/>
            <a:r>
              <a:rPr lang="en-US" sz="1200" b="0" dirty="0"/>
              <a:t>An administrator should have two accounts</a:t>
            </a:r>
          </a:p>
          <a:p>
            <a:pPr lvl="2"/>
            <a:r>
              <a:rPr lang="en-US" sz="1200" b="0" dirty="0"/>
              <a:t>Day-to-day work </a:t>
            </a:r>
          </a:p>
          <a:p>
            <a:pPr lvl="2"/>
            <a:r>
              <a:rPr lang="en-US" sz="1200" b="0" dirty="0"/>
              <a:t>Administrative tasks</a:t>
            </a:r>
          </a:p>
          <a:p>
            <a:pPr lvl="1"/>
            <a:r>
              <a:rPr lang="en-US" sz="1200" dirty="0"/>
              <a:t>Passwords – group policy</a:t>
            </a:r>
          </a:p>
          <a:p>
            <a:pPr lvl="2"/>
            <a:r>
              <a:rPr lang="en-US" sz="1200" dirty="0"/>
              <a:t>Used to enforce strict password policy.</a:t>
            </a:r>
          </a:p>
          <a:p>
            <a:pPr lvl="2"/>
            <a:endParaRPr lang="en-US" sz="1400" b="0" dirty="0"/>
          </a:p>
        </p:txBody>
      </p:sp>
      <p:sp>
        <p:nvSpPr>
          <p:cNvPr id="12" name="Title 11"/>
          <p:cNvSpPr>
            <a:spLocks noGrp="1"/>
          </p:cNvSpPr>
          <p:nvPr>
            <p:ph type="title"/>
          </p:nvPr>
        </p:nvSpPr>
        <p:spPr/>
        <p:txBody>
          <a:bodyPr/>
          <a:lstStyle/>
          <a:p>
            <a:r>
              <a:rPr lang="en-US" dirty="0"/>
              <a:t>Given a scenario, implement identity &amp; account management controls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22</a:t>
            </a:fld>
            <a:endParaRPr lang="en-US" altLang="en-US" noProof="0" dirty="0"/>
          </a:p>
        </p:txBody>
      </p:sp>
      <p:pic>
        <p:nvPicPr>
          <p:cNvPr id="3" name="Picture 2" descr="Text&#10;&#10;Description automatically generated">
            <a:extLst>
              <a:ext uri="{FF2B5EF4-FFF2-40B4-BE49-F238E27FC236}">
                <a16:creationId xmlns:a16="http://schemas.microsoft.com/office/drawing/2014/main" id="{B42D4B93-467E-DE4D-A2B4-B8360C90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758" y="4068417"/>
            <a:ext cx="4844042" cy="2214419"/>
          </a:xfrm>
          <a:prstGeom prst="rect">
            <a:avLst/>
          </a:prstGeom>
          <a:ln>
            <a:solidFill>
              <a:schemeClr val="tx2">
                <a:lumMod val="40000"/>
                <a:lumOff val="60000"/>
              </a:schemeClr>
            </a:solidFill>
          </a:ln>
        </p:spPr>
      </p:pic>
      <p:sp>
        <p:nvSpPr>
          <p:cNvPr id="6" name="Content Placeholder 4">
            <a:extLst>
              <a:ext uri="{FF2B5EF4-FFF2-40B4-BE49-F238E27FC236}">
                <a16:creationId xmlns:a16="http://schemas.microsoft.com/office/drawing/2014/main" id="{26930822-6C69-684C-87A0-FDD8175BB71B}"/>
              </a:ext>
            </a:extLst>
          </p:cNvPr>
          <p:cNvSpPr txBox="1">
            <a:spLocks/>
          </p:cNvSpPr>
          <p:nvPr/>
        </p:nvSpPr>
        <p:spPr>
          <a:xfrm>
            <a:off x="4683227" y="1066800"/>
            <a:ext cx="3664034" cy="3001617"/>
          </a:xfrm>
          <a:prstGeom prst="rect">
            <a:avLst/>
          </a:prstGeom>
        </p:spPr>
        <p:txBody>
          <a:bodyPr/>
          <a:lstStyle>
            <a:lvl1pPr marL="0" indent="0" algn="l" rtl="0" eaLnBrk="1" fontAlgn="base" hangingPunct="1">
              <a:spcBef>
                <a:spcPts val="1200"/>
              </a:spcBef>
              <a:spcAft>
                <a:spcPct val="0"/>
              </a:spcAft>
              <a:buClrTx/>
              <a:buSzPct val="80000"/>
              <a:buFont typeface="Arial" pitchFamily="34" charset="0"/>
              <a:buNone/>
              <a:defRPr sz="2000" b="1" i="1">
                <a:solidFill>
                  <a:schemeClr val="tx2">
                    <a:lumMod val="40000"/>
                    <a:lumOff val="60000"/>
                  </a:schemeClr>
                </a:solidFill>
                <a:effectLst/>
                <a:latin typeface="Calibri" panose="020F0502020204030204" pitchFamily="34" charset="0"/>
                <a:ea typeface="+mn-ea"/>
                <a:cs typeface="Calibri" panose="020F0502020204030204" pitchFamily="34" charset="0"/>
              </a:defRPr>
            </a:lvl1pPr>
            <a:lvl2pPr marL="27432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lgn="l" rtl="0" eaLnBrk="1" fontAlgn="base" hangingPunct="1">
              <a:spcBef>
                <a:spcPts val="1200"/>
              </a:spcBef>
              <a:spcAft>
                <a:spcPct val="0"/>
              </a:spcAft>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lgn="l" rtl="0" eaLnBrk="1" fontAlgn="base" hangingPunct="1">
              <a:spcBef>
                <a:spcPts val="1200"/>
              </a:spcBef>
              <a:spcAft>
                <a:spcPct val="0"/>
              </a:spcAft>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9pPr>
          </a:lstStyle>
          <a:p>
            <a:pPr lvl="1" defTabSz="914400"/>
            <a:r>
              <a:rPr lang="en-US" sz="1200" b="0" kern="0" dirty="0"/>
              <a:t>Password history </a:t>
            </a:r>
          </a:p>
          <a:p>
            <a:pPr lvl="2" defTabSz="914400"/>
            <a:r>
              <a:rPr lang="en-US" sz="1200" b="0" kern="0" dirty="0"/>
              <a:t>This prevents someone from just reusing the same password </a:t>
            </a:r>
          </a:p>
          <a:p>
            <a:pPr lvl="2" defTabSz="914400"/>
            <a:r>
              <a:rPr lang="en-US" sz="1200" b="0" kern="0" dirty="0"/>
              <a:t>Maximum password age </a:t>
            </a:r>
          </a:p>
          <a:p>
            <a:pPr lvl="3" defTabSz="914400"/>
            <a:r>
              <a:rPr lang="en-US" sz="1200" b="0" kern="0" dirty="0"/>
              <a:t>Is the maximum number of days before you are required to change it</a:t>
            </a:r>
          </a:p>
          <a:p>
            <a:pPr lvl="2" defTabSz="914400"/>
            <a:r>
              <a:rPr lang="en-US" sz="1200" b="0" kern="0" dirty="0"/>
              <a:t>Minimum password age</a:t>
            </a:r>
          </a:p>
          <a:p>
            <a:pPr lvl="3" defTabSz="914400"/>
            <a:r>
              <a:rPr lang="en-US" sz="1200" b="0" kern="0" dirty="0"/>
              <a:t>Prevents someone from changing a password 25 times on the same day to enable them to come back to the original password</a:t>
            </a:r>
          </a:p>
        </p:txBody>
      </p:sp>
    </p:spTree>
    <p:extLst>
      <p:ext uri="{BB962C8B-B14F-4D97-AF65-F5344CB8AC3E}">
        <p14:creationId xmlns:p14="http://schemas.microsoft.com/office/powerpoint/2010/main" val="201067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pPr lvl="0"/>
            <a:r>
              <a:rPr lang="en-US" dirty="0"/>
              <a:t>Account Policies</a:t>
            </a:r>
          </a:p>
          <a:p>
            <a:pPr lvl="1"/>
            <a:r>
              <a:rPr lang="en-US" sz="1400" b="0" dirty="0"/>
              <a:t>Password must meet complexity requirements</a:t>
            </a:r>
          </a:p>
          <a:p>
            <a:pPr lvl="1"/>
            <a:r>
              <a:rPr lang="en-US" sz="1400" b="0" dirty="0"/>
              <a:t>Complex passwords (sometimes known as strong passwords)</a:t>
            </a:r>
          </a:p>
          <a:p>
            <a:pPr lvl="2"/>
            <a:r>
              <a:rPr lang="en-US" sz="1400" b="0" dirty="0"/>
              <a:t>Lowercase and upper-case letters</a:t>
            </a:r>
          </a:p>
          <a:p>
            <a:pPr lvl="2"/>
            <a:r>
              <a:rPr lang="en-US" sz="1400" b="0" dirty="0"/>
              <a:t>Numbers</a:t>
            </a:r>
          </a:p>
          <a:p>
            <a:pPr lvl="2"/>
            <a:r>
              <a:rPr lang="en-US" sz="1400" b="0" dirty="0"/>
              <a:t>Special characters not used in programming: For example, $ and @</a:t>
            </a:r>
          </a:p>
          <a:p>
            <a:pPr lvl="1"/>
            <a:r>
              <a:rPr lang="en-US" sz="1400" b="0" dirty="0"/>
              <a:t>Minimum complexity &amp; Minimum length </a:t>
            </a:r>
          </a:p>
          <a:p>
            <a:pPr lvl="2"/>
            <a:r>
              <a:rPr lang="en-US" sz="1400" b="0" dirty="0"/>
              <a:t>Effectively improve the security posture against passwords easily discovered using a brute force attack</a:t>
            </a:r>
          </a:p>
          <a:p>
            <a:pPr lvl="1"/>
            <a:r>
              <a:rPr lang="en-US" sz="1400" b="0" dirty="0"/>
              <a:t>Password recovery</a:t>
            </a:r>
          </a:p>
          <a:p>
            <a:pPr lvl="2"/>
            <a:r>
              <a:rPr lang="en-US" sz="1400" b="0" dirty="0"/>
              <a:t>People can be locked out from time to time by forgetting their password</a:t>
            </a:r>
          </a:p>
          <a:p>
            <a:pPr lvl="2"/>
            <a:r>
              <a:rPr lang="en-US" sz="1400" b="0" dirty="0"/>
              <a:t>MOST secure way for password recovery is sending a PIN to a smartphone through text message</a:t>
            </a:r>
          </a:p>
          <a:p>
            <a:pPr lvl="3"/>
            <a:r>
              <a:rPr lang="en-US" sz="1400" b="0" dirty="0"/>
              <a:t>Time-based One-Time Password (TOTP)</a:t>
            </a:r>
          </a:p>
          <a:p>
            <a:pPr lvl="3"/>
            <a:r>
              <a:rPr lang="en-US" sz="1400" b="0" dirty="0"/>
              <a:t>HMAC-based One-Time Password (HOTP)</a:t>
            </a:r>
          </a:p>
          <a:p>
            <a:pPr lvl="2"/>
            <a:endParaRPr lang="en-US" sz="1400" b="0" dirty="0"/>
          </a:p>
        </p:txBody>
      </p:sp>
      <p:sp>
        <p:nvSpPr>
          <p:cNvPr id="3" name="Title 2"/>
          <p:cNvSpPr>
            <a:spLocks noGrp="1"/>
          </p:cNvSpPr>
          <p:nvPr>
            <p:ph type="title"/>
          </p:nvPr>
        </p:nvSpPr>
        <p:spPr/>
        <p:txBody>
          <a:bodyPr/>
          <a:lstStyle/>
          <a:p>
            <a:r>
              <a:rPr lang="en-US" dirty="0"/>
              <a:t>Given a scenario, implement identity &amp; account management controls</a:t>
            </a:r>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23</a:t>
            </a:fld>
            <a:endParaRPr lang="en-US" altLang="en-US" noProof="0" dirty="0"/>
          </a:p>
        </p:txBody>
      </p:sp>
    </p:spTree>
    <p:extLst>
      <p:ext uri="{BB962C8B-B14F-4D97-AF65-F5344CB8AC3E}">
        <p14:creationId xmlns:p14="http://schemas.microsoft.com/office/powerpoint/2010/main" val="2546926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Auditing </a:t>
            </a:r>
          </a:p>
          <a:p>
            <a:pPr lvl="1"/>
            <a:r>
              <a:rPr lang="en-US" b="0" dirty="0"/>
              <a:t>Detects account misuse</a:t>
            </a:r>
          </a:p>
          <a:p>
            <a:pPr lvl="2"/>
            <a:r>
              <a:rPr lang="en-US" b="0" dirty="0"/>
              <a:t>Use of file permissions to read and modify data</a:t>
            </a:r>
          </a:p>
          <a:p>
            <a:pPr lvl="2"/>
            <a:r>
              <a:rPr lang="en-US" b="0" dirty="0"/>
              <a:t>Failed login or resource access attempts</a:t>
            </a:r>
          </a:p>
          <a:p>
            <a:pPr lvl="1"/>
            <a:r>
              <a:rPr lang="en-US" b="0" dirty="0"/>
              <a:t>Recertification</a:t>
            </a:r>
          </a:p>
          <a:p>
            <a:pPr lvl="2"/>
            <a:r>
              <a:rPr lang="en-US" b="0" dirty="0"/>
              <a:t>Monitoring use of privileges</a:t>
            </a:r>
          </a:p>
          <a:p>
            <a:pPr lvl="2"/>
            <a:r>
              <a:rPr lang="en-US" b="0" dirty="0"/>
              <a:t>Granting/revoking privileges</a:t>
            </a:r>
          </a:p>
          <a:p>
            <a:pPr lvl="2"/>
            <a:r>
              <a:rPr lang="en-US" b="0" dirty="0"/>
              <a:t>Communication between IT and HR</a:t>
            </a:r>
          </a:p>
          <a:p>
            <a:endParaRPr lang="en-US" dirty="0"/>
          </a:p>
        </p:txBody>
      </p:sp>
      <p:sp>
        <p:nvSpPr>
          <p:cNvPr id="3" name="Title 2"/>
          <p:cNvSpPr>
            <a:spLocks noGrp="1"/>
          </p:cNvSpPr>
          <p:nvPr>
            <p:ph type="title"/>
          </p:nvPr>
        </p:nvSpPr>
        <p:spPr/>
        <p:txBody>
          <a:bodyPr/>
          <a:lstStyle/>
          <a:p>
            <a:r>
              <a:rPr lang="en-US" dirty="0"/>
              <a:t>Given a scenario, implement identity &amp; account management controls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24</a:t>
            </a:fld>
            <a:endParaRPr lang="en-US" altLang="en-US" noProof="0" dirty="0"/>
          </a:p>
        </p:txBody>
      </p:sp>
    </p:spTree>
    <p:extLst>
      <p:ext uri="{BB962C8B-B14F-4D97-AF65-F5344CB8AC3E}">
        <p14:creationId xmlns:p14="http://schemas.microsoft.com/office/powerpoint/2010/main" val="315971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Authentication, Authentication Management, and Access Control Schemes</a:t>
            </a:r>
          </a:p>
          <a:p>
            <a:pPr lvl="1"/>
            <a:r>
              <a:rPr lang="en-US" sz="1600" dirty="0"/>
              <a:t>Privilege Access Management (PAM) </a:t>
            </a:r>
          </a:p>
          <a:p>
            <a:pPr lvl="2"/>
            <a:r>
              <a:rPr lang="en-US" sz="1400" b="0" dirty="0"/>
              <a:t>Privileged Account Manager has several features that makes Privileged Account Management simple and robust. Following are the main features of PAM:</a:t>
            </a:r>
          </a:p>
          <a:p>
            <a:pPr lvl="3"/>
            <a:endParaRPr lang="en-US" sz="1600" dirty="0"/>
          </a:p>
        </p:txBody>
      </p:sp>
      <p:sp>
        <p:nvSpPr>
          <p:cNvPr id="3" name="Title 2"/>
          <p:cNvSpPr>
            <a:spLocks noGrp="1"/>
          </p:cNvSpPr>
          <p:nvPr>
            <p:ph type="title"/>
          </p:nvPr>
        </p:nvSpPr>
        <p:spPr/>
        <p:txBody>
          <a:bodyPr/>
          <a:lstStyle/>
          <a:p>
            <a:r>
              <a:rPr lang="en-US"/>
              <a:t>3.8 Given a scenario, implement authentication &amp; authorization solutions</a:t>
            </a:r>
            <a:endParaRPr lang="en-US" dirty="0"/>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25</a:t>
            </a:fld>
            <a:endParaRPr lang="en-US" altLang="en-US" noProof="0" dirty="0"/>
          </a:p>
        </p:txBody>
      </p:sp>
      <p:graphicFrame>
        <p:nvGraphicFramePr>
          <p:cNvPr id="13" name="Table 12"/>
          <p:cNvGraphicFramePr>
            <a:graphicFrameLocks noGrp="1"/>
          </p:cNvGraphicFramePr>
          <p:nvPr>
            <p:extLst>
              <p:ext uri="{D42A27DB-BD31-4B8C-83A1-F6EECF244321}">
                <p14:modId xmlns:p14="http://schemas.microsoft.com/office/powerpoint/2010/main" val="2706657096"/>
              </p:ext>
            </p:extLst>
          </p:nvPr>
        </p:nvGraphicFramePr>
        <p:xfrm>
          <a:off x="384982" y="2683168"/>
          <a:ext cx="8163243" cy="2595880"/>
        </p:xfrm>
        <a:graphic>
          <a:graphicData uri="http://schemas.openxmlformats.org/drawingml/2006/table">
            <a:tbl>
              <a:tblPr>
                <a:tableStyleId>{5C22544A-7EE6-4342-B048-85BDC9FD1C3A}</a:tableStyleId>
              </a:tblPr>
              <a:tblGrid>
                <a:gridCol w="5006340">
                  <a:extLst>
                    <a:ext uri="{9D8B030D-6E8A-4147-A177-3AD203B41FA5}">
                      <a16:colId xmlns:a16="http://schemas.microsoft.com/office/drawing/2014/main" val="1322785433"/>
                    </a:ext>
                  </a:extLst>
                </a:gridCol>
                <a:gridCol w="3156903">
                  <a:extLst>
                    <a:ext uri="{9D8B030D-6E8A-4147-A177-3AD203B41FA5}">
                      <a16:colId xmlns:a16="http://schemas.microsoft.com/office/drawing/2014/main" val="3167812921"/>
                    </a:ext>
                  </a:extLst>
                </a:gridCol>
              </a:tblGrid>
              <a:tr h="2595880">
                <a:tc>
                  <a:txBody>
                    <a:bodyPr/>
                    <a:lstStyle/>
                    <a:p>
                      <a:pPr marL="82296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Wingdings" panose="05000000000000000000" pitchFamily="2" charset="2"/>
                        <a:buChar char="§"/>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Managing and protect Privileged accounts</a:t>
                      </a:r>
                    </a:p>
                    <a:p>
                      <a:pPr marL="82296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Wingdings" panose="05000000000000000000" pitchFamily="2" charset="2"/>
                        <a:buChar char="§"/>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Managing policies based on roles</a:t>
                      </a:r>
                    </a:p>
                    <a:p>
                      <a:pPr marL="82296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Wingdings" panose="05000000000000000000" pitchFamily="2" charset="2"/>
                        <a:buChar char="§"/>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Multi-factor authentication and access control </a:t>
                      </a:r>
                    </a:p>
                    <a:p>
                      <a:pPr marL="82296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Wingdings" panose="05000000000000000000" pitchFamily="2" charset="2"/>
                        <a:buChar char="§"/>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AAPM support using REST APIs (see next slide)</a:t>
                      </a:r>
                    </a:p>
                    <a:p>
                      <a:pPr marL="82296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Wingdings" panose="05000000000000000000" pitchFamily="2" charset="2"/>
                        <a:buChar char="§"/>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Compliance auditing and reporting</a:t>
                      </a:r>
                    </a:p>
                    <a:p>
                      <a:pPr marL="82296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Wingdings" panose="05000000000000000000" pitchFamily="2" charset="2"/>
                        <a:buChar char="§"/>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Integration with Identity Manager</a:t>
                      </a:r>
                    </a:p>
                    <a:p>
                      <a:pPr marL="82296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Wingdings" panose="05000000000000000000" pitchFamily="2" charset="2"/>
                        <a:buChar char="§"/>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Integration with Access Manager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65760" marR="0" lvl="2"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Wingdings" panose="05000000000000000000" pitchFamily="2" charset="2"/>
                        <a:buChar char="§"/>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Prevents attacks such as:</a:t>
                      </a:r>
                    </a:p>
                    <a:p>
                      <a:pPr marL="64008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Courier New" panose="02070309020205020404" pitchFamily="49" charset="0"/>
                        <a:buChar char="o"/>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Pass the hash</a:t>
                      </a:r>
                    </a:p>
                    <a:p>
                      <a:pPr marL="64008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Courier New" panose="02070309020205020404" pitchFamily="49" charset="0"/>
                        <a:buChar char="o"/>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Pass the ticket </a:t>
                      </a:r>
                    </a:p>
                    <a:p>
                      <a:pPr marL="640080" marR="0" lvl="3" indent="-274320" algn="l" defTabSz="914400" rtl="0" eaLnBrk="1" fontAlgn="base" latinLnBrk="0" hangingPunct="1">
                        <a:lnSpc>
                          <a:spcPct val="100000"/>
                        </a:lnSpc>
                        <a:spcBef>
                          <a:spcPts val="1200"/>
                        </a:spcBef>
                        <a:spcAft>
                          <a:spcPct val="0"/>
                        </a:spcAft>
                        <a:buClr>
                          <a:srgbClr val="17406D">
                            <a:lumMod val="40000"/>
                            <a:lumOff val="60000"/>
                          </a:srgbClr>
                        </a:buClr>
                        <a:buSzPct val="100000"/>
                        <a:buFont typeface="Courier New" panose="02070309020205020404" pitchFamily="49" charset="0"/>
                        <a:buChar char="o"/>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Privilege escalation</a:t>
                      </a: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8148523"/>
                  </a:ext>
                </a:extLst>
              </a:tr>
            </a:tbl>
          </a:graphicData>
        </a:graphic>
      </p:graphicFrame>
    </p:spTree>
    <p:extLst>
      <p:ext uri="{BB962C8B-B14F-4D97-AF65-F5344CB8AC3E}">
        <p14:creationId xmlns:p14="http://schemas.microsoft.com/office/powerpoint/2010/main" val="221022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Authentication Management</a:t>
            </a:r>
          </a:p>
          <a:p>
            <a:pPr lvl="1">
              <a:buClr>
                <a:srgbClr val="17406D">
                  <a:lumMod val="40000"/>
                  <a:lumOff val="60000"/>
                </a:srgbClr>
              </a:buClr>
            </a:pPr>
            <a:r>
              <a:rPr lang="en-US" sz="1600" dirty="0">
                <a:solidFill>
                  <a:prstClr val="white"/>
                </a:solidFill>
              </a:rPr>
              <a:t>The Application-to-Application Password Management (AAPM)</a:t>
            </a:r>
          </a:p>
          <a:p>
            <a:pPr lvl="2"/>
            <a:r>
              <a:rPr lang="en-US" sz="1400" b="0" dirty="0"/>
              <a:t>A solution when an organization needs to implement more stringent controls over administrator/root credentials and service accounts.</a:t>
            </a:r>
          </a:p>
          <a:p>
            <a:pPr lvl="2"/>
            <a:r>
              <a:rPr lang="en-US" sz="1400" b="0" dirty="0"/>
              <a:t>Requirements for the project include:</a:t>
            </a:r>
          </a:p>
          <a:p>
            <a:pPr lvl="3"/>
            <a:r>
              <a:rPr lang="en-US" sz="1400" b="0" dirty="0"/>
              <a:t>Check-in/checkout of credentials</a:t>
            </a:r>
          </a:p>
          <a:p>
            <a:pPr lvl="3"/>
            <a:r>
              <a:rPr lang="en-US" sz="1400" b="0" dirty="0"/>
              <a:t>The ability to use but not know the password</a:t>
            </a:r>
          </a:p>
          <a:p>
            <a:pPr lvl="3"/>
            <a:r>
              <a:rPr lang="en-US" sz="1400" b="0" dirty="0"/>
              <a:t>Automated password changes</a:t>
            </a:r>
          </a:p>
          <a:p>
            <a:pPr lvl="3"/>
            <a:r>
              <a:rPr lang="en-US" sz="1400" b="0" dirty="0"/>
              <a:t>Logging of access to credentials</a:t>
            </a:r>
            <a:endParaRPr lang="en-US" b="0" dirty="0"/>
          </a:p>
        </p:txBody>
      </p:sp>
      <p:sp>
        <p:nvSpPr>
          <p:cNvPr id="3" name="Title 2"/>
          <p:cNvSpPr>
            <a:spLocks noGrp="1"/>
          </p:cNvSpPr>
          <p:nvPr>
            <p:ph type="title"/>
          </p:nvPr>
        </p:nvSpPr>
        <p:spPr/>
        <p:txBody>
          <a:bodyPr/>
          <a:lstStyle/>
          <a:p>
            <a:r>
              <a:rPr lang="en-US" dirty="0"/>
              <a:t>3.8 Given a scenario, implement authentication &amp; authorization solutions</a:t>
            </a:r>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26</a:t>
            </a:fld>
            <a:endParaRPr lang="en-US" altLang="en-US" dirty="0">
              <a:solidFill>
                <a:prstClr val="white"/>
              </a:solidFill>
            </a:endParaRPr>
          </a:p>
        </p:txBody>
      </p:sp>
    </p:spTree>
    <p:extLst>
      <p:ext uri="{BB962C8B-B14F-4D97-AF65-F5344CB8AC3E}">
        <p14:creationId xmlns:p14="http://schemas.microsoft.com/office/powerpoint/2010/main" val="3496707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Authentication Management</a:t>
            </a:r>
          </a:p>
          <a:p>
            <a:pPr lvl="1"/>
            <a:r>
              <a:rPr lang="en-US" sz="1600" dirty="0"/>
              <a:t>Password Keys</a:t>
            </a:r>
          </a:p>
          <a:p>
            <a:pPr lvl="2"/>
            <a:r>
              <a:rPr lang="en-US" sz="1400" b="0" dirty="0"/>
              <a:t>USB device that works in conjunction with your password </a:t>
            </a:r>
          </a:p>
          <a:p>
            <a:pPr lvl="2"/>
            <a:r>
              <a:rPr lang="en-US" sz="1400" b="0" dirty="0"/>
              <a:t>Provide multifactor authentication</a:t>
            </a:r>
          </a:p>
          <a:p>
            <a:pPr lvl="2"/>
            <a:r>
              <a:rPr lang="en-US" sz="1400" b="0" dirty="0"/>
              <a:t>Helps prevent unauthorized logins and account takeovers</a:t>
            </a:r>
          </a:p>
          <a:p>
            <a:pPr lvl="2"/>
            <a:r>
              <a:rPr lang="en-US" sz="1400" b="0" dirty="0"/>
              <a:t>The key must be present to login</a:t>
            </a:r>
          </a:p>
          <a:p>
            <a:pPr lvl="1"/>
            <a:r>
              <a:rPr lang="en-US" sz="1600" dirty="0"/>
              <a:t>Password Vaults </a:t>
            </a:r>
          </a:p>
          <a:p>
            <a:pPr lvl="2"/>
            <a:r>
              <a:rPr lang="en-US" sz="1400" b="0" dirty="0"/>
              <a:t>Stored locally on the device </a:t>
            </a:r>
          </a:p>
          <a:p>
            <a:pPr lvl="2"/>
            <a:r>
              <a:rPr lang="en-US" sz="1400" b="0" dirty="0"/>
              <a:t>Store all of your passwords </a:t>
            </a:r>
          </a:p>
          <a:p>
            <a:pPr lvl="2"/>
            <a:r>
              <a:rPr lang="en-US" sz="1400" b="0" dirty="0"/>
              <a:t>AES-256 encrypted secure storage</a:t>
            </a:r>
          </a:p>
        </p:txBody>
      </p:sp>
      <p:sp>
        <p:nvSpPr>
          <p:cNvPr id="3" name="Title 2"/>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27</a:t>
            </a:fld>
            <a:endParaRPr lang="en-US" altLang="en-US" noProof="0" dirty="0"/>
          </a:p>
        </p:txBody>
      </p:sp>
    </p:spTree>
    <p:extLst>
      <p:ext uri="{BB962C8B-B14F-4D97-AF65-F5344CB8AC3E}">
        <p14:creationId xmlns:p14="http://schemas.microsoft.com/office/powerpoint/2010/main" val="4107951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Authentication Management</a:t>
            </a:r>
          </a:p>
          <a:p>
            <a:pPr lvl="1"/>
            <a:r>
              <a:rPr lang="en-US" sz="1800" b="0" dirty="0"/>
              <a:t>Knowledge-Based Authentication (KBA)</a:t>
            </a:r>
          </a:p>
          <a:p>
            <a:pPr lvl="2"/>
            <a:r>
              <a:rPr lang="en-US" sz="1600" b="0" dirty="0"/>
              <a:t>Used by banks, financial institutions, or email providers to identify someone when they want a password reset</a:t>
            </a:r>
          </a:p>
          <a:p>
            <a:pPr lvl="2"/>
            <a:r>
              <a:rPr lang="en-US" sz="1600" b="0" dirty="0">
                <a:solidFill>
                  <a:srgbClr val="FFC000"/>
                </a:solidFill>
              </a:rPr>
              <a:t>Static KBA</a:t>
            </a:r>
          </a:p>
          <a:p>
            <a:pPr lvl="3"/>
            <a:r>
              <a:rPr lang="en-US" sz="1600" b="0" dirty="0"/>
              <a:t>For example, "What is the name of your first school?"</a:t>
            </a:r>
          </a:p>
          <a:p>
            <a:pPr lvl="2"/>
            <a:r>
              <a:rPr lang="en-US" sz="1600" b="0" dirty="0">
                <a:solidFill>
                  <a:srgbClr val="FFC000"/>
                </a:solidFill>
              </a:rPr>
              <a:t>Dynamic KBA</a:t>
            </a:r>
          </a:p>
          <a:p>
            <a:pPr lvl="3"/>
            <a:r>
              <a:rPr lang="en-US" sz="1600" b="0" dirty="0"/>
              <a:t>Do not consist of questions provided beforehand</a:t>
            </a:r>
          </a:p>
          <a:p>
            <a:pPr lvl="3"/>
            <a:r>
              <a:rPr lang="en-US" sz="1600" b="0" dirty="0"/>
              <a:t>For example, a bank wants to confirm the identify of a customer and they ask the customer to name three direct debit mandates, the date, and the amount paid.</a:t>
            </a:r>
          </a:p>
        </p:txBody>
      </p:sp>
      <p:sp>
        <p:nvSpPr>
          <p:cNvPr id="3" name="Title 2"/>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28</a:t>
            </a:fld>
            <a:endParaRPr lang="en-US" altLang="en-US" noProof="0" dirty="0"/>
          </a:p>
        </p:txBody>
      </p:sp>
    </p:spTree>
    <p:extLst>
      <p:ext uri="{BB962C8B-B14F-4D97-AF65-F5344CB8AC3E}">
        <p14:creationId xmlns:p14="http://schemas.microsoft.com/office/powerpoint/2010/main" val="112833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Authentication</a:t>
            </a:r>
          </a:p>
          <a:p>
            <a:pPr lvl="1"/>
            <a:r>
              <a:rPr lang="en-US" dirty="0"/>
              <a:t>Transitive Trust</a:t>
            </a:r>
          </a:p>
          <a:p>
            <a:pPr lvl="2"/>
            <a:r>
              <a:rPr lang="en-US" sz="1600" b="0" dirty="0"/>
              <a:t>Allows Single sign-on (SSO) on LDAP-based networks</a:t>
            </a:r>
          </a:p>
          <a:p>
            <a:pPr lvl="3"/>
            <a:r>
              <a:rPr lang="en-US" b="0" dirty="0"/>
              <a:t>Child A trusts the parent domain</a:t>
            </a:r>
          </a:p>
          <a:p>
            <a:pPr lvl="3"/>
            <a:r>
              <a:rPr lang="en-US" b="0" dirty="0"/>
              <a:t>Child B trusts the parent domain</a:t>
            </a:r>
          </a:p>
          <a:p>
            <a:pPr lvl="3"/>
            <a:r>
              <a:rPr lang="en-US" b="0" dirty="0"/>
              <a:t>Therefore, Child A trusts Child B</a:t>
            </a:r>
          </a:p>
        </p:txBody>
      </p:sp>
      <p:sp>
        <p:nvSpPr>
          <p:cNvPr id="2" name="Title 1"/>
          <p:cNvSpPr>
            <a:spLocks noGrp="1"/>
          </p:cNvSpPr>
          <p:nvPr>
            <p:ph type="title"/>
          </p:nvPr>
        </p:nvSpPr>
        <p:spPr/>
        <p:txBody>
          <a:bodyPr/>
          <a:lstStyle/>
          <a:p>
            <a:r>
              <a:rPr lang="en-US" dirty="0"/>
              <a:t>Given a scenario, implement authentication &amp; authorization solutions</a:t>
            </a:r>
          </a:p>
        </p:txBody>
      </p:sp>
      <p:sp>
        <p:nvSpPr>
          <p:cNvPr id="47" name="Slide Number Placeholder 46"/>
          <p:cNvSpPr>
            <a:spLocks noGrp="1"/>
          </p:cNvSpPr>
          <p:nvPr>
            <p:ph type="sldNum" sz="quarter" idx="4"/>
          </p:nvPr>
        </p:nvSpPr>
        <p:spPr/>
        <p:txBody>
          <a:bodyPr/>
          <a:lstStyle/>
          <a:p>
            <a:pPr lvl="0"/>
            <a:fld id="{CF8BF5C1-0C31-4117-9346-26B34DEE768C}" type="slidenum">
              <a:rPr lang="en-US" altLang="en-US" noProof="0" smtClean="0"/>
              <a:pPr lvl="0"/>
              <a:t>29</a:t>
            </a:fld>
            <a:endParaRPr lang="en-US" altLang="en-US" noProof="0" dirty="0"/>
          </a:p>
        </p:txBody>
      </p:sp>
      <p:sp>
        <p:nvSpPr>
          <p:cNvPr id="6" name="Isosceles Triangle 5"/>
          <p:cNvSpPr/>
          <p:nvPr/>
        </p:nvSpPr>
        <p:spPr bwMode="auto">
          <a:xfrm>
            <a:off x="4282438" y="4044506"/>
            <a:ext cx="1737360" cy="1365956"/>
          </a:xfrm>
          <a:prstGeom prst="triangle">
            <a:avLst/>
          </a:prstGeom>
          <a:noFill/>
          <a:ln w="57150">
            <a:solidFill>
              <a:schemeClr val="tx2">
                <a:lumMod val="40000"/>
                <a:lumOff val="60000"/>
              </a:schemeClr>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t"/>
          <a:lstStyle/>
          <a:p>
            <a:pPr algn="ctr"/>
            <a:r>
              <a:rPr lang="en-US" b="1" dirty="0">
                <a:solidFill>
                  <a:schemeClr val="bg1"/>
                </a:solidFill>
                <a:latin typeface="Calibri" panose="020F0502020204030204" pitchFamily="34" charset="0"/>
                <a:cs typeface="Calibri" panose="020F0502020204030204" pitchFamily="34" charset="0"/>
              </a:rPr>
              <a:t>Child A</a:t>
            </a:r>
          </a:p>
        </p:txBody>
      </p:sp>
      <p:sp>
        <p:nvSpPr>
          <p:cNvPr id="7" name="Isosceles Triangle 6"/>
          <p:cNvSpPr/>
          <p:nvPr/>
        </p:nvSpPr>
        <p:spPr bwMode="auto">
          <a:xfrm>
            <a:off x="5658391" y="2267019"/>
            <a:ext cx="1737360" cy="1365956"/>
          </a:xfrm>
          <a:prstGeom prst="triangle">
            <a:avLst/>
          </a:prstGeom>
          <a:noFill/>
          <a:ln w="57150">
            <a:solidFill>
              <a:schemeClr val="tx2">
                <a:lumMod val="40000"/>
                <a:lumOff val="60000"/>
              </a:schemeClr>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t"/>
          <a:lstStyle/>
          <a:p>
            <a:pPr algn="ctr"/>
            <a:r>
              <a:rPr lang="en-US" b="1" dirty="0">
                <a:solidFill>
                  <a:schemeClr val="bg1"/>
                </a:solidFill>
                <a:latin typeface="Calibri" panose="020F0502020204030204" pitchFamily="34" charset="0"/>
                <a:cs typeface="Calibri" panose="020F0502020204030204" pitchFamily="34" charset="0"/>
              </a:rPr>
              <a:t>Parent</a:t>
            </a:r>
          </a:p>
        </p:txBody>
      </p:sp>
      <p:sp>
        <p:nvSpPr>
          <p:cNvPr id="8" name="Isosceles Triangle 7"/>
          <p:cNvSpPr/>
          <p:nvPr/>
        </p:nvSpPr>
        <p:spPr bwMode="auto">
          <a:xfrm>
            <a:off x="7025640" y="4044506"/>
            <a:ext cx="1737360" cy="1365956"/>
          </a:xfrm>
          <a:prstGeom prst="triangle">
            <a:avLst/>
          </a:prstGeom>
          <a:noFill/>
          <a:ln w="57150">
            <a:solidFill>
              <a:schemeClr val="tx2">
                <a:lumMod val="40000"/>
                <a:lumOff val="60000"/>
              </a:schemeClr>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nchor="t"/>
          <a:lstStyle/>
          <a:p>
            <a:pPr algn="ctr"/>
            <a:r>
              <a:rPr lang="en-US" b="1" dirty="0">
                <a:solidFill>
                  <a:schemeClr val="bg1"/>
                </a:solidFill>
                <a:latin typeface="Calibri" panose="020F0502020204030204" pitchFamily="34" charset="0"/>
                <a:cs typeface="Calibri" panose="020F0502020204030204" pitchFamily="34" charset="0"/>
              </a:rPr>
              <a:t>Child B</a:t>
            </a:r>
          </a:p>
        </p:txBody>
      </p:sp>
      <p:cxnSp>
        <p:nvCxnSpPr>
          <p:cNvPr id="9" name="Straight Arrow Connector 32"/>
          <p:cNvCxnSpPr>
            <a:stCxn id="13" idx="2"/>
            <a:endCxn id="12" idx="2"/>
          </p:cNvCxnSpPr>
          <p:nvPr/>
        </p:nvCxnSpPr>
        <p:spPr>
          <a:xfrm flipV="1">
            <a:off x="5397836" y="3618652"/>
            <a:ext cx="581724" cy="763183"/>
          </a:xfrm>
          <a:prstGeom prst="straightConnector1">
            <a:avLst/>
          </a:prstGeom>
          <a:ln w="38100">
            <a:solidFill>
              <a:schemeClr val="bg1"/>
            </a:solidFill>
            <a:headEnd type="triangle" w="med" len="med"/>
            <a:tailEnd type="triangle" w="med" len="med"/>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0" name="Straight Arrow Connector 32"/>
          <p:cNvCxnSpPr>
            <a:endCxn id="11" idx="6"/>
          </p:cNvCxnSpPr>
          <p:nvPr/>
        </p:nvCxnSpPr>
        <p:spPr>
          <a:xfrm flipH="1" flipV="1">
            <a:off x="7103750" y="3618652"/>
            <a:ext cx="537061" cy="763181"/>
          </a:xfrm>
          <a:prstGeom prst="straightConnector1">
            <a:avLst/>
          </a:prstGeom>
          <a:ln w="38100">
            <a:solidFill>
              <a:schemeClr val="bg1"/>
            </a:solidFill>
            <a:headEnd type="triangle" w="med" len="med"/>
            <a:tailEnd type="triangle" w="med" len="med"/>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6839890" y="3486219"/>
            <a:ext cx="263860" cy="264865"/>
          </a:xfrm>
          <a:prstGeom prst="ellipse">
            <a:avLst/>
          </a:prstGeom>
          <a:no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12" name="Oval 11"/>
          <p:cNvSpPr/>
          <p:nvPr/>
        </p:nvSpPr>
        <p:spPr bwMode="auto">
          <a:xfrm>
            <a:off x="5979560" y="3486219"/>
            <a:ext cx="263860" cy="264865"/>
          </a:xfrm>
          <a:prstGeom prst="ellipse">
            <a:avLst/>
          </a:prstGeom>
          <a:no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13" name="Oval 12"/>
          <p:cNvSpPr/>
          <p:nvPr/>
        </p:nvSpPr>
        <p:spPr bwMode="auto">
          <a:xfrm>
            <a:off x="5397836" y="4249402"/>
            <a:ext cx="263860" cy="264865"/>
          </a:xfrm>
          <a:prstGeom prst="ellipse">
            <a:avLst/>
          </a:prstGeom>
          <a:no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
        <p:nvSpPr>
          <p:cNvPr id="14" name="Oval 13"/>
          <p:cNvSpPr/>
          <p:nvPr/>
        </p:nvSpPr>
        <p:spPr bwMode="auto">
          <a:xfrm>
            <a:off x="7376951" y="4249401"/>
            <a:ext cx="263860" cy="264865"/>
          </a:xfrm>
          <a:prstGeom prst="ellipse">
            <a:avLst/>
          </a:prstGeom>
          <a:no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wrap="none" rtlCol="0" anchor="ctr"/>
          <a:lstStyle/>
          <a:p>
            <a:pPr algn="ctr"/>
            <a:endParaRPr lang="en-US"/>
          </a:p>
        </p:txBody>
      </p:sp>
    </p:spTree>
    <p:extLst>
      <p:ext uri="{BB962C8B-B14F-4D97-AF65-F5344CB8AC3E}">
        <p14:creationId xmlns:p14="http://schemas.microsoft.com/office/powerpoint/2010/main" val="372096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365760" lvl="0" indent="-365760">
              <a:spcBef>
                <a:spcPct val="50000"/>
              </a:spcBef>
              <a:buClr>
                <a:srgbClr val="17406D">
                  <a:lumMod val="40000"/>
                  <a:lumOff val="60000"/>
                </a:srgbClr>
              </a:buClr>
              <a:buSzPct val="100000"/>
              <a:buFont typeface="+mj-lt"/>
              <a:buAutoNum type="alphaLcPeriod"/>
            </a:pPr>
            <a:r>
              <a:rPr lang="en-US" sz="1600" b="0" i="0" dirty="0">
                <a:solidFill>
                  <a:prstClr val="white"/>
                </a:solidFill>
              </a:rPr>
              <a:t>2.4 Summarize authentication and authorization design concepts</a:t>
            </a:r>
          </a:p>
          <a:p>
            <a:pPr marL="365760" lvl="0" indent="-365760">
              <a:spcBef>
                <a:spcPct val="50000"/>
              </a:spcBef>
              <a:buClr>
                <a:srgbClr val="17406D">
                  <a:lumMod val="40000"/>
                  <a:lumOff val="60000"/>
                </a:srgbClr>
              </a:buClr>
              <a:buSzPct val="100000"/>
              <a:buFont typeface="+mj-lt"/>
              <a:buAutoNum type="alphaLcPeriod"/>
            </a:pPr>
            <a:r>
              <a:rPr lang="en-US" sz="1600" b="0" i="0" dirty="0">
                <a:solidFill>
                  <a:prstClr val="white"/>
                </a:solidFill>
              </a:rPr>
              <a:t>3.7 Given a scenario, implement identity &amp; account management controls</a:t>
            </a:r>
          </a:p>
          <a:p>
            <a:pPr marL="365760" lvl="0" indent="-365760">
              <a:spcBef>
                <a:spcPct val="50000"/>
              </a:spcBef>
              <a:buClr>
                <a:srgbClr val="17406D">
                  <a:lumMod val="40000"/>
                  <a:lumOff val="60000"/>
                </a:srgbClr>
              </a:buClr>
              <a:buSzPct val="100000"/>
              <a:buFont typeface="+mj-lt"/>
              <a:buAutoNum type="alphaLcPeriod"/>
            </a:pPr>
            <a:r>
              <a:rPr lang="en-US" sz="1600" b="0" i="0" dirty="0">
                <a:solidFill>
                  <a:prstClr val="white"/>
                </a:solidFill>
              </a:rPr>
              <a:t>3.8 Given a scenario, implement authentication &amp; authorization solutions</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Identity &amp; Access Management</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3</a:t>
            </a:fld>
            <a:endParaRPr lang="en-US" altLang="en-US" dirty="0">
              <a:solidFill>
                <a:prstClr val="white"/>
              </a:solidFill>
            </a:endParaRPr>
          </a:p>
        </p:txBody>
      </p:sp>
    </p:spTree>
    <p:extLst>
      <p:ext uri="{BB962C8B-B14F-4D97-AF65-F5344CB8AC3E}">
        <p14:creationId xmlns:p14="http://schemas.microsoft.com/office/powerpoint/2010/main" val="3705313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381000" y="1066800"/>
            <a:ext cx="3995057" cy="5334000"/>
          </a:xfrm>
        </p:spPr>
        <p:txBody>
          <a:bodyPr/>
          <a:lstStyle/>
          <a:p>
            <a:pPr lvl="1"/>
            <a:r>
              <a:rPr lang="en-US" sz="1600" dirty="0"/>
              <a:t>SSO (Same sign-on)</a:t>
            </a:r>
          </a:p>
          <a:p>
            <a:pPr lvl="2"/>
            <a:r>
              <a:rPr lang="en-US" sz="1400" b="0" dirty="0"/>
              <a:t>Same-sign on (Directory Server Authentication)</a:t>
            </a:r>
          </a:p>
          <a:p>
            <a:pPr lvl="3"/>
            <a:r>
              <a:rPr lang="en-US" sz="1400" b="0" dirty="0"/>
              <a:t>Uses the Lightweight Directory Access Protocol (LDAP) and stored LDAP databases on (directory) servers</a:t>
            </a:r>
          </a:p>
          <a:p>
            <a:pPr lvl="3"/>
            <a:r>
              <a:rPr lang="en-US" sz="1400" b="0" dirty="0"/>
              <a:t>Use the same usernames and passwords for multiple applications </a:t>
            </a:r>
          </a:p>
          <a:p>
            <a:pPr lvl="4"/>
            <a:r>
              <a:rPr lang="en-US" sz="1400" b="0" dirty="0"/>
              <a:t>Without keeping multiple credentials synchronized</a:t>
            </a:r>
          </a:p>
          <a:p>
            <a:pPr lvl="4"/>
            <a:r>
              <a:rPr lang="en-US" sz="1400" b="0" dirty="0"/>
              <a:t>Only one set of credentials synchronized  </a:t>
            </a:r>
          </a:p>
          <a:p>
            <a:pPr lvl="4"/>
            <a:r>
              <a:rPr lang="en-US" sz="1400" b="0" dirty="0"/>
              <a:t>Solution to reduce the number of account lockouts </a:t>
            </a:r>
          </a:p>
          <a:p>
            <a:pPr lvl="4"/>
            <a:r>
              <a:rPr lang="en-US" sz="1400" b="0" dirty="0"/>
              <a:t>improves security</a:t>
            </a:r>
          </a:p>
        </p:txBody>
      </p:sp>
      <p:sp>
        <p:nvSpPr>
          <p:cNvPr id="7" name="Title 6"/>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30</a:t>
            </a:fld>
            <a:endParaRPr lang="en-US" altLang="en-US" noProof="0" dirty="0"/>
          </a:p>
        </p:txBody>
      </p:sp>
      <p:sp>
        <p:nvSpPr>
          <p:cNvPr id="5" name="Content Placeholder 1">
            <a:extLst>
              <a:ext uri="{FF2B5EF4-FFF2-40B4-BE49-F238E27FC236}">
                <a16:creationId xmlns:a16="http://schemas.microsoft.com/office/drawing/2014/main" id="{428F9F86-EE90-F9B7-3CDA-3EBC44B2D9E3}"/>
              </a:ext>
            </a:extLst>
          </p:cNvPr>
          <p:cNvSpPr txBox="1">
            <a:spLocks/>
          </p:cNvSpPr>
          <p:nvPr/>
        </p:nvSpPr>
        <p:spPr>
          <a:xfrm>
            <a:off x="4376057" y="1066801"/>
            <a:ext cx="3995057" cy="5333999"/>
          </a:xfrm>
          <a:prstGeom prst="rect">
            <a:avLst/>
          </a:prstGeom>
        </p:spPr>
        <p:txBody>
          <a:bodyPr/>
          <a:lstStyle>
            <a:lvl1pPr marL="0" indent="0" algn="l" rtl="0" eaLnBrk="1" fontAlgn="base" hangingPunct="1">
              <a:spcBef>
                <a:spcPts val="1200"/>
              </a:spcBef>
              <a:spcAft>
                <a:spcPct val="0"/>
              </a:spcAft>
              <a:buClrTx/>
              <a:buSzPct val="80000"/>
              <a:buFont typeface="Arial" pitchFamily="34" charset="0"/>
              <a:buNone/>
              <a:defRPr sz="2000" b="1" i="1">
                <a:solidFill>
                  <a:schemeClr val="tx2">
                    <a:lumMod val="40000"/>
                    <a:lumOff val="60000"/>
                  </a:schemeClr>
                </a:solidFill>
                <a:effectLst/>
                <a:latin typeface="Calibri" panose="020F0502020204030204" pitchFamily="34" charset="0"/>
                <a:ea typeface="+mn-ea"/>
                <a:cs typeface="Calibri" panose="020F0502020204030204" pitchFamily="34" charset="0"/>
              </a:defRPr>
            </a:lvl1pPr>
            <a:lvl2pPr marL="27432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2000" b="1">
                <a:solidFill>
                  <a:schemeClr val="bg1"/>
                </a:solidFill>
                <a:effectLst/>
                <a:latin typeface="Calibri" panose="020F0502020204030204" pitchFamily="34" charset="0"/>
                <a:cs typeface="Calibri" panose="020F0502020204030204" pitchFamily="34" charset="0"/>
              </a:defRPr>
            </a:lvl2pPr>
            <a:lvl3pPr marL="548640" indent="-274320" algn="l" rtl="0" eaLnBrk="1" fontAlgn="base" hangingPunct="1">
              <a:spcBef>
                <a:spcPts val="1200"/>
              </a:spcBef>
              <a:spcAft>
                <a:spcPct val="0"/>
              </a:spcAft>
              <a:buClr>
                <a:schemeClr val="tx2">
                  <a:lumMod val="40000"/>
                  <a:lumOff val="60000"/>
                </a:schemeClr>
              </a:buClr>
              <a:buSzPct val="100000"/>
              <a:buFont typeface="Arial" panose="020B0604020202020204" pitchFamily="34" charset="0"/>
              <a:buChar char="–"/>
              <a:defRPr sz="1800" b="1">
                <a:solidFill>
                  <a:schemeClr val="bg1"/>
                </a:solidFill>
                <a:effectLst/>
                <a:latin typeface="Calibri" panose="020F0502020204030204" pitchFamily="34" charset="0"/>
                <a:cs typeface="Calibri" panose="020F0502020204030204" pitchFamily="34" charset="0"/>
              </a:defRPr>
            </a:lvl3pPr>
            <a:lvl4pPr marL="822960" indent="-274320" algn="l" rtl="0" eaLnBrk="1" fontAlgn="base" hangingPunct="1">
              <a:spcBef>
                <a:spcPts val="1200"/>
              </a:spcBef>
              <a:spcAft>
                <a:spcPct val="0"/>
              </a:spcAft>
              <a:buClr>
                <a:schemeClr val="tx2">
                  <a:lumMod val="40000"/>
                  <a:lumOff val="60000"/>
                </a:schemeClr>
              </a:buClr>
              <a:buSzPct val="100000"/>
              <a:buFont typeface="Wingdings" panose="05000000000000000000" pitchFamily="2" charset="2"/>
              <a:buChar char="§"/>
              <a:defRPr sz="1800" b="1" baseline="0">
                <a:solidFill>
                  <a:schemeClr val="bg1"/>
                </a:solidFill>
                <a:effectLst/>
                <a:latin typeface="Calibri" panose="020F0502020204030204" pitchFamily="34" charset="0"/>
                <a:cs typeface="Calibri" panose="020F0502020204030204" pitchFamily="34" charset="0"/>
              </a:defRPr>
            </a:lvl4pPr>
            <a:lvl5pPr marL="1097280" indent="-274320" algn="l" rtl="0" eaLnBrk="1" fontAlgn="base" hangingPunct="1">
              <a:spcBef>
                <a:spcPts val="1200"/>
              </a:spcBef>
              <a:spcAft>
                <a:spcPct val="0"/>
              </a:spcAft>
              <a:buClr>
                <a:schemeClr val="tx2">
                  <a:lumMod val="40000"/>
                  <a:lumOff val="60000"/>
                </a:schemeClr>
              </a:buClr>
              <a:buSzPct val="100000"/>
              <a:buFont typeface="Courier New" panose="02070309020205020404" pitchFamily="49" charset="0"/>
              <a:buChar char="o"/>
              <a:defRPr sz="1800" b="1" baseline="0">
                <a:solidFill>
                  <a:schemeClr val="bg1"/>
                </a:solidFill>
                <a:effectLst/>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1800">
                <a:solidFill>
                  <a:schemeClr val="tx1"/>
                </a:solidFill>
                <a:latin typeface="+mn-lt"/>
              </a:defRPr>
            </a:lvl9pPr>
          </a:lstStyle>
          <a:p>
            <a:pPr lvl="1" defTabSz="914400"/>
            <a:r>
              <a:rPr lang="en-US" sz="1600" kern="0" dirty="0"/>
              <a:t>Single Sign-on</a:t>
            </a:r>
          </a:p>
          <a:p>
            <a:pPr lvl="2"/>
            <a:r>
              <a:rPr lang="en-US" sz="1400" b="0" dirty="0"/>
              <a:t>Creates a cookie on the first login to a central authority to allow logins to subsequent applications without re-entering credentials</a:t>
            </a:r>
          </a:p>
          <a:p>
            <a:pPr lvl="3"/>
            <a:r>
              <a:rPr lang="en-US" sz="1400" b="0" dirty="0"/>
              <a:t>Use one set of credentials to access multiple internal resources</a:t>
            </a:r>
          </a:p>
          <a:p>
            <a:pPr lvl="3"/>
            <a:r>
              <a:rPr lang="en-US" sz="1400" b="0" dirty="0"/>
              <a:t>Log in to a Google service such as Gmail, you are automatically authenticated to: </a:t>
            </a:r>
          </a:p>
          <a:p>
            <a:pPr lvl="4"/>
            <a:r>
              <a:rPr lang="en-US" sz="1400" b="0" dirty="0"/>
              <a:t>YouTube, AdSense, Google Analytics, other Google apps</a:t>
            </a:r>
          </a:p>
          <a:p>
            <a:pPr lvl="2" defTabSz="914400"/>
            <a:r>
              <a:rPr lang="en-US" sz="1400" b="0" kern="0" dirty="0"/>
              <a:t> of Single  Sign-on</a:t>
            </a:r>
          </a:p>
          <a:p>
            <a:pPr lvl="3" defTabSz="914400"/>
            <a:r>
              <a:rPr lang="en-US" sz="1400" b="0" kern="0" dirty="0"/>
              <a:t>Security Assertion Markup Language (SAML)  </a:t>
            </a:r>
          </a:p>
          <a:p>
            <a:pPr lvl="3" defTabSz="914400"/>
            <a:r>
              <a:rPr lang="en-US" sz="1400" b="0" kern="0" dirty="0"/>
              <a:t>Federation Services</a:t>
            </a:r>
          </a:p>
          <a:p>
            <a:pPr lvl="3" defTabSz="914400"/>
            <a:r>
              <a:rPr lang="en-US" sz="1400" b="0" kern="0" dirty="0"/>
              <a:t>Kerberos </a:t>
            </a:r>
          </a:p>
          <a:p>
            <a:pPr lvl="3" defTabSz="914400"/>
            <a:r>
              <a:rPr lang="en-US" sz="1400" b="0" kern="0" dirty="0"/>
              <a:t>Smart cards</a:t>
            </a:r>
          </a:p>
          <a:p>
            <a:pPr defTabSz="914400"/>
            <a:endParaRPr lang="en-US" kern="0" dirty="0"/>
          </a:p>
        </p:txBody>
      </p:sp>
    </p:spTree>
    <p:extLst>
      <p:ext uri="{BB962C8B-B14F-4D97-AF65-F5344CB8AC3E}">
        <p14:creationId xmlns:p14="http://schemas.microsoft.com/office/powerpoint/2010/main" val="3147385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7828" y="1068778"/>
            <a:ext cx="7968344" cy="5367647"/>
          </a:xfrm>
          <a:prstGeom prst="rect">
            <a:avLst/>
          </a:prstGeom>
          <a:blipFill>
            <a:blip r:embed="rId3" cstate="print"/>
            <a:stretch>
              <a:fillRect/>
            </a:stretch>
          </a:blipFill>
        </p:spPr>
        <p:txBody>
          <a:bodyPr wrap="square" lIns="0" tIns="0" rIns="0" bIns="0" rtlCol="0"/>
          <a:lstStyle/>
          <a:p>
            <a:endParaRPr/>
          </a:p>
        </p:txBody>
      </p:sp>
      <p:sp>
        <p:nvSpPr>
          <p:cNvPr id="4" name="Slide Number Placeholder 46">
            <a:extLst>
              <a:ext uri="{FF2B5EF4-FFF2-40B4-BE49-F238E27FC236}">
                <a16:creationId xmlns:a16="http://schemas.microsoft.com/office/drawing/2014/main" id="{2F4ECA65-7561-0948-9A06-D159C6075156}"/>
              </a:ext>
            </a:extLst>
          </p:cNvPr>
          <p:cNvSpPr txBox="1">
            <a:spLocks/>
          </p:cNvSpPr>
          <p:nvPr/>
        </p:nvSpPr>
        <p:spPr>
          <a:xfrm>
            <a:off x="7988300" y="6524625"/>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CF8BF5C1-0C31-4117-9346-26B34DEE768C}" type="slidenum">
              <a:rPr lang="en-US" altLang="en-US" sz="1050" smtClean="0"/>
              <a:pPr algn="ctr"/>
              <a:t>31</a:t>
            </a:fld>
            <a:endParaRPr lang="en-US" altLang="en-US" sz="1050" dirty="0"/>
          </a:p>
        </p:txBody>
      </p:sp>
      <p:sp>
        <p:nvSpPr>
          <p:cNvPr id="5" name="Slide Number Placeholder 3">
            <a:extLst>
              <a:ext uri="{FF2B5EF4-FFF2-40B4-BE49-F238E27FC236}">
                <a16:creationId xmlns:a16="http://schemas.microsoft.com/office/drawing/2014/main" id="{502C70D4-67C8-BB47-9E1F-B3F6C410CAA8}"/>
              </a:ext>
            </a:extLst>
          </p:cNvPr>
          <p:cNvSpPr txBox="1">
            <a:spLocks/>
          </p:cNvSpPr>
          <p:nvPr/>
        </p:nvSpPr>
        <p:spPr>
          <a:xfrm>
            <a:off x="8119185" y="6553200"/>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fld id="{CF8BF5C1-0C31-4117-9346-26B34DEE768C}" type="slidenum">
              <a:rPr lang="en-US" altLang="en-US" sz="1000" smtClean="0">
                <a:solidFill>
                  <a:prstClr val="white"/>
                </a:solidFill>
              </a:rPr>
              <a:pPr algn="ctr">
                <a:defRPr/>
              </a:pPr>
              <a:t>31</a:t>
            </a:fld>
            <a:endParaRPr lang="en-US" altLang="en-US" sz="1000" dirty="0">
              <a:solidFill>
                <a:prstClr val="whit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652"/>
            <a:ext cx="8918369" cy="457200"/>
          </a:xfrm>
        </p:spPr>
        <p:txBody>
          <a:bodyPr/>
          <a:lstStyle/>
          <a:p>
            <a:r>
              <a:rPr lang="en-US" noProof="0" dirty="0"/>
              <a:t>XML/SAML</a:t>
            </a:r>
          </a:p>
        </p:txBody>
      </p:sp>
      <p:pic>
        <p:nvPicPr>
          <p:cNvPr id="7" name="Content Placeholder 6">
            <a:extLst>
              <a:ext uri="{FF2B5EF4-FFF2-40B4-BE49-F238E27FC236}">
                <a16:creationId xmlns:a16="http://schemas.microsoft.com/office/drawing/2014/main" id="{9325DF68-3CDF-45B7-B82D-FD58B141AB6E}"/>
              </a:ext>
            </a:extLst>
          </p:cNvPr>
          <p:cNvPicPr>
            <a:picLocks noGrp="1" noChangeAspect="1"/>
          </p:cNvPicPr>
          <p:nvPr>
            <p:ph sz="half" idx="2"/>
          </p:nvPr>
        </p:nvPicPr>
        <p:blipFill rotWithShape="1">
          <a:blip r:embed="rId3"/>
          <a:srcRect l="-2641" t="-2651" r="-3351" b="-2516"/>
          <a:stretch/>
        </p:blipFill>
        <p:spPr>
          <a:xfrm>
            <a:off x="4760043" y="1489791"/>
            <a:ext cx="4037451" cy="4523852"/>
          </a:xfrm>
          <a:custGeom>
            <a:avLst/>
            <a:gdLst>
              <a:gd name="connsiteX0" fmla="*/ 0 w 4037451"/>
              <a:gd name="connsiteY0" fmla="*/ 0 h 4523852"/>
              <a:gd name="connsiteX1" fmla="*/ 657528 w 4037451"/>
              <a:gd name="connsiteY1" fmla="*/ 0 h 4523852"/>
              <a:gd name="connsiteX2" fmla="*/ 1274681 w 4037451"/>
              <a:gd name="connsiteY2" fmla="*/ 0 h 4523852"/>
              <a:gd name="connsiteX3" fmla="*/ 1851460 w 4037451"/>
              <a:gd name="connsiteY3" fmla="*/ 0 h 4523852"/>
              <a:gd name="connsiteX4" fmla="*/ 2428238 w 4037451"/>
              <a:gd name="connsiteY4" fmla="*/ 0 h 4523852"/>
              <a:gd name="connsiteX5" fmla="*/ 3085766 w 4037451"/>
              <a:gd name="connsiteY5" fmla="*/ 0 h 4523852"/>
              <a:gd name="connsiteX6" fmla="*/ 4037451 w 4037451"/>
              <a:gd name="connsiteY6" fmla="*/ 0 h 4523852"/>
              <a:gd name="connsiteX7" fmla="*/ 4037451 w 4037451"/>
              <a:gd name="connsiteY7" fmla="*/ 610720 h 4523852"/>
              <a:gd name="connsiteX8" fmla="*/ 4037451 w 4037451"/>
              <a:gd name="connsiteY8" fmla="*/ 1040486 h 4523852"/>
              <a:gd name="connsiteX9" fmla="*/ 4037451 w 4037451"/>
              <a:gd name="connsiteY9" fmla="*/ 1470252 h 4523852"/>
              <a:gd name="connsiteX10" fmla="*/ 4037451 w 4037451"/>
              <a:gd name="connsiteY10" fmla="*/ 1990495 h 4523852"/>
              <a:gd name="connsiteX11" fmla="*/ 4037451 w 4037451"/>
              <a:gd name="connsiteY11" fmla="*/ 2646453 h 4523852"/>
              <a:gd name="connsiteX12" fmla="*/ 4037451 w 4037451"/>
              <a:gd name="connsiteY12" fmla="*/ 3076219 h 4523852"/>
              <a:gd name="connsiteX13" fmla="*/ 4037451 w 4037451"/>
              <a:gd name="connsiteY13" fmla="*/ 3551224 h 4523852"/>
              <a:gd name="connsiteX14" fmla="*/ 4037451 w 4037451"/>
              <a:gd name="connsiteY14" fmla="*/ 4523852 h 4523852"/>
              <a:gd name="connsiteX15" fmla="*/ 3420298 w 4037451"/>
              <a:gd name="connsiteY15" fmla="*/ 4523852 h 4523852"/>
              <a:gd name="connsiteX16" fmla="*/ 2964643 w 4037451"/>
              <a:gd name="connsiteY16" fmla="*/ 4523852 h 4523852"/>
              <a:gd name="connsiteX17" fmla="*/ 2428238 w 4037451"/>
              <a:gd name="connsiteY17" fmla="*/ 4523852 h 4523852"/>
              <a:gd name="connsiteX18" fmla="*/ 1811085 w 4037451"/>
              <a:gd name="connsiteY18" fmla="*/ 4523852 h 4523852"/>
              <a:gd name="connsiteX19" fmla="*/ 1355430 w 4037451"/>
              <a:gd name="connsiteY19" fmla="*/ 4523852 h 4523852"/>
              <a:gd name="connsiteX20" fmla="*/ 697902 w 4037451"/>
              <a:gd name="connsiteY20" fmla="*/ 4523852 h 4523852"/>
              <a:gd name="connsiteX21" fmla="*/ 0 w 4037451"/>
              <a:gd name="connsiteY21" fmla="*/ 4523852 h 4523852"/>
              <a:gd name="connsiteX22" fmla="*/ 0 w 4037451"/>
              <a:gd name="connsiteY22" fmla="*/ 4048848 h 4523852"/>
              <a:gd name="connsiteX23" fmla="*/ 0 w 4037451"/>
              <a:gd name="connsiteY23" fmla="*/ 3438128 h 4523852"/>
              <a:gd name="connsiteX24" fmla="*/ 0 w 4037451"/>
              <a:gd name="connsiteY24" fmla="*/ 2782169 h 4523852"/>
              <a:gd name="connsiteX25" fmla="*/ 0 w 4037451"/>
              <a:gd name="connsiteY25" fmla="*/ 2126210 h 4523852"/>
              <a:gd name="connsiteX26" fmla="*/ 0 w 4037451"/>
              <a:gd name="connsiteY26" fmla="*/ 1651206 h 4523852"/>
              <a:gd name="connsiteX27" fmla="*/ 0 w 4037451"/>
              <a:gd name="connsiteY27" fmla="*/ 995247 h 4523852"/>
              <a:gd name="connsiteX28" fmla="*/ 0 w 4037451"/>
              <a:gd name="connsiteY28" fmla="*/ 520243 h 4523852"/>
              <a:gd name="connsiteX29" fmla="*/ 0 w 4037451"/>
              <a:gd name="connsiteY29" fmla="*/ 0 h 45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037451" h="4523852" fill="none" extrusionOk="0">
                <a:moveTo>
                  <a:pt x="0" y="0"/>
                </a:moveTo>
                <a:cubicBezTo>
                  <a:pt x="293499" y="-16992"/>
                  <a:pt x="479844" y="64076"/>
                  <a:pt x="657528" y="0"/>
                </a:cubicBezTo>
                <a:cubicBezTo>
                  <a:pt x="835212" y="-64076"/>
                  <a:pt x="1090310" y="67269"/>
                  <a:pt x="1274681" y="0"/>
                </a:cubicBezTo>
                <a:cubicBezTo>
                  <a:pt x="1459052" y="-67269"/>
                  <a:pt x="1580003" y="11236"/>
                  <a:pt x="1851460" y="0"/>
                </a:cubicBezTo>
                <a:cubicBezTo>
                  <a:pt x="2122917" y="-11236"/>
                  <a:pt x="2179568" y="24385"/>
                  <a:pt x="2428238" y="0"/>
                </a:cubicBezTo>
                <a:cubicBezTo>
                  <a:pt x="2676908" y="-24385"/>
                  <a:pt x="2846942" y="48896"/>
                  <a:pt x="3085766" y="0"/>
                </a:cubicBezTo>
                <a:cubicBezTo>
                  <a:pt x="3324590" y="-48896"/>
                  <a:pt x="3575837" y="79427"/>
                  <a:pt x="4037451" y="0"/>
                </a:cubicBezTo>
                <a:cubicBezTo>
                  <a:pt x="4071260" y="286674"/>
                  <a:pt x="4013606" y="375325"/>
                  <a:pt x="4037451" y="610720"/>
                </a:cubicBezTo>
                <a:cubicBezTo>
                  <a:pt x="4061296" y="846115"/>
                  <a:pt x="4015368" y="872988"/>
                  <a:pt x="4037451" y="1040486"/>
                </a:cubicBezTo>
                <a:cubicBezTo>
                  <a:pt x="4059534" y="1207984"/>
                  <a:pt x="3988422" y="1349975"/>
                  <a:pt x="4037451" y="1470252"/>
                </a:cubicBezTo>
                <a:cubicBezTo>
                  <a:pt x="4086480" y="1590529"/>
                  <a:pt x="4016596" y="1811747"/>
                  <a:pt x="4037451" y="1990495"/>
                </a:cubicBezTo>
                <a:cubicBezTo>
                  <a:pt x="4058306" y="2169243"/>
                  <a:pt x="4029014" y="2432806"/>
                  <a:pt x="4037451" y="2646453"/>
                </a:cubicBezTo>
                <a:cubicBezTo>
                  <a:pt x="4045888" y="2860100"/>
                  <a:pt x="3992525" y="2960101"/>
                  <a:pt x="4037451" y="3076219"/>
                </a:cubicBezTo>
                <a:cubicBezTo>
                  <a:pt x="4082377" y="3192337"/>
                  <a:pt x="4001012" y="3337045"/>
                  <a:pt x="4037451" y="3551224"/>
                </a:cubicBezTo>
                <a:cubicBezTo>
                  <a:pt x="4073890" y="3765404"/>
                  <a:pt x="3962326" y="4169872"/>
                  <a:pt x="4037451" y="4523852"/>
                </a:cubicBezTo>
                <a:cubicBezTo>
                  <a:pt x="3761234" y="4574524"/>
                  <a:pt x="3647220" y="4495449"/>
                  <a:pt x="3420298" y="4523852"/>
                </a:cubicBezTo>
                <a:cubicBezTo>
                  <a:pt x="3193376" y="4552255"/>
                  <a:pt x="3088984" y="4522774"/>
                  <a:pt x="2964643" y="4523852"/>
                </a:cubicBezTo>
                <a:cubicBezTo>
                  <a:pt x="2840302" y="4524930"/>
                  <a:pt x="2671451" y="4479114"/>
                  <a:pt x="2428238" y="4523852"/>
                </a:cubicBezTo>
                <a:cubicBezTo>
                  <a:pt x="2185026" y="4568590"/>
                  <a:pt x="2052308" y="4453347"/>
                  <a:pt x="1811085" y="4523852"/>
                </a:cubicBezTo>
                <a:cubicBezTo>
                  <a:pt x="1569862" y="4594357"/>
                  <a:pt x="1503493" y="4508413"/>
                  <a:pt x="1355430" y="4523852"/>
                </a:cubicBezTo>
                <a:cubicBezTo>
                  <a:pt x="1207367" y="4539291"/>
                  <a:pt x="966662" y="4462200"/>
                  <a:pt x="697902" y="4523852"/>
                </a:cubicBezTo>
                <a:cubicBezTo>
                  <a:pt x="429142" y="4585504"/>
                  <a:pt x="156078" y="4466065"/>
                  <a:pt x="0" y="4523852"/>
                </a:cubicBezTo>
                <a:cubicBezTo>
                  <a:pt x="-8860" y="4320966"/>
                  <a:pt x="20624" y="4166424"/>
                  <a:pt x="0" y="4048848"/>
                </a:cubicBezTo>
                <a:cubicBezTo>
                  <a:pt x="-20624" y="3931272"/>
                  <a:pt x="33553" y="3618813"/>
                  <a:pt x="0" y="3438128"/>
                </a:cubicBezTo>
                <a:cubicBezTo>
                  <a:pt x="-33553" y="3257443"/>
                  <a:pt x="67904" y="3049455"/>
                  <a:pt x="0" y="2782169"/>
                </a:cubicBezTo>
                <a:cubicBezTo>
                  <a:pt x="-67904" y="2514883"/>
                  <a:pt x="63590" y="2272634"/>
                  <a:pt x="0" y="2126210"/>
                </a:cubicBezTo>
                <a:cubicBezTo>
                  <a:pt x="-63590" y="1979786"/>
                  <a:pt x="45496" y="1846312"/>
                  <a:pt x="0" y="1651206"/>
                </a:cubicBezTo>
                <a:cubicBezTo>
                  <a:pt x="-45496" y="1456100"/>
                  <a:pt x="67382" y="1140231"/>
                  <a:pt x="0" y="995247"/>
                </a:cubicBezTo>
                <a:cubicBezTo>
                  <a:pt x="-67382" y="850263"/>
                  <a:pt x="39376" y="734841"/>
                  <a:pt x="0" y="520243"/>
                </a:cubicBezTo>
                <a:cubicBezTo>
                  <a:pt x="-39376" y="305645"/>
                  <a:pt x="44820" y="113026"/>
                  <a:pt x="0" y="0"/>
                </a:cubicBezTo>
                <a:close/>
              </a:path>
              <a:path w="4037451" h="4523852" stroke="0" extrusionOk="0">
                <a:moveTo>
                  <a:pt x="0" y="0"/>
                </a:moveTo>
                <a:cubicBezTo>
                  <a:pt x="235703" y="-16096"/>
                  <a:pt x="319661" y="49949"/>
                  <a:pt x="496030" y="0"/>
                </a:cubicBezTo>
                <a:cubicBezTo>
                  <a:pt x="672399" y="-49949"/>
                  <a:pt x="778572" y="7607"/>
                  <a:pt x="1032434" y="0"/>
                </a:cubicBezTo>
                <a:cubicBezTo>
                  <a:pt x="1286296" y="-7607"/>
                  <a:pt x="1478923" y="32395"/>
                  <a:pt x="1689962" y="0"/>
                </a:cubicBezTo>
                <a:cubicBezTo>
                  <a:pt x="1901001" y="-32395"/>
                  <a:pt x="2189179" y="55731"/>
                  <a:pt x="2347489" y="0"/>
                </a:cubicBezTo>
                <a:cubicBezTo>
                  <a:pt x="2505799" y="-55731"/>
                  <a:pt x="2715714" y="23835"/>
                  <a:pt x="2883894" y="0"/>
                </a:cubicBezTo>
                <a:cubicBezTo>
                  <a:pt x="3052075" y="-23835"/>
                  <a:pt x="3179279" y="31988"/>
                  <a:pt x="3460672" y="0"/>
                </a:cubicBezTo>
                <a:cubicBezTo>
                  <a:pt x="3742065" y="-31988"/>
                  <a:pt x="3768316" y="648"/>
                  <a:pt x="4037451" y="0"/>
                </a:cubicBezTo>
                <a:cubicBezTo>
                  <a:pt x="4055685" y="224059"/>
                  <a:pt x="3998504" y="388250"/>
                  <a:pt x="4037451" y="520243"/>
                </a:cubicBezTo>
                <a:cubicBezTo>
                  <a:pt x="4076398" y="652236"/>
                  <a:pt x="3990408" y="813311"/>
                  <a:pt x="4037451" y="1085724"/>
                </a:cubicBezTo>
                <a:cubicBezTo>
                  <a:pt x="4084494" y="1358137"/>
                  <a:pt x="4019900" y="1348848"/>
                  <a:pt x="4037451" y="1515490"/>
                </a:cubicBezTo>
                <a:cubicBezTo>
                  <a:pt x="4055002" y="1682132"/>
                  <a:pt x="3990992" y="1859345"/>
                  <a:pt x="4037451" y="2080972"/>
                </a:cubicBezTo>
                <a:cubicBezTo>
                  <a:pt x="4083910" y="2302599"/>
                  <a:pt x="4023798" y="2333511"/>
                  <a:pt x="4037451" y="2555976"/>
                </a:cubicBezTo>
                <a:cubicBezTo>
                  <a:pt x="4051104" y="2778441"/>
                  <a:pt x="3991119" y="2844572"/>
                  <a:pt x="4037451" y="3030981"/>
                </a:cubicBezTo>
                <a:cubicBezTo>
                  <a:pt x="4083783" y="3217391"/>
                  <a:pt x="3966563" y="3434886"/>
                  <a:pt x="4037451" y="3641701"/>
                </a:cubicBezTo>
                <a:cubicBezTo>
                  <a:pt x="4108339" y="3848516"/>
                  <a:pt x="4029992" y="4169956"/>
                  <a:pt x="4037451" y="4523852"/>
                </a:cubicBezTo>
                <a:cubicBezTo>
                  <a:pt x="3938446" y="4527042"/>
                  <a:pt x="3784485" y="4522935"/>
                  <a:pt x="3581796" y="4523852"/>
                </a:cubicBezTo>
                <a:cubicBezTo>
                  <a:pt x="3379108" y="4524769"/>
                  <a:pt x="3287438" y="4507261"/>
                  <a:pt x="3045392" y="4523852"/>
                </a:cubicBezTo>
                <a:cubicBezTo>
                  <a:pt x="2803346" y="4540443"/>
                  <a:pt x="2815674" y="4518565"/>
                  <a:pt x="2589736" y="4523852"/>
                </a:cubicBezTo>
                <a:cubicBezTo>
                  <a:pt x="2363798" y="4529139"/>
                  <a:pt x="2171401" y="4517861"/>
                  <a:pt x="1972583" y="4523852"/>
                </a:cubicBezTo>
                <a:cubicBezTo>
                  <a:pt x="1773765" y="4529843"/>
                  <a:pt x="1625364" y="4491730"/>
                  <a:pt x="1315055" y="4523852"/>
                </a:cubicBezTo>
                <a:cubicBezTo>
                  <a:pt x="1004746" y="4555974"/>
                  <a:pt x="1049863" y="4477578"/>
                  <a:pt x="859400" y="4523852"/>
                </a:cubicBezTo>
                <a:cubicBezTo>
                  <a:pt x="668937" y="4570126"/>
                  <a:pt x="233445" y="4447553"/>
                  <a:pt x="0" y="4523852"/>
                </a:cubicBezTo>
                <a:cubicBezTo>
                  <a:pt x="-9253" y="4369120"/>
                  <a:pt x="40125" y="4244539"/>
                  <a:pt x="0" y="4048848"/>
                </a:cubicBezTo>
                <a:cubicBezTo>
                  <a:pt x="-40125" y="3853157"/>
                  <a:pt x="22112" y="3739986"/>
                  <a:pt x="0" y="3483366"/>
                </a:cubicBezTo>
                <a:cubicBezTo>
                  <a:pt x="-22112" y="3226746"/>
                  <a:pt x="43908" y="3045663"/>
                  <a:pt x="0" y="2872646"/>
                </a:cubicBezTo>
                <a:cubicBezTo>
                  <a:pt x="-43908" y="2699629"/>
                  <a:pt x="48126" y="2514312"/>
                  <a:pt x="0" y="2307165"/>
                </a:cubicBezTo>
                <a:cubicBezTo>
                  <a:pt x="-48126" y="2100018"/>
                  <a:pt x="56369" y="1865933"/>
                  <a:pt x="0" y="1741683"/>
                </a:cubicBezTo>
                <a:cubicBezTo>
                  <a:pt x="-56369" y="1617433"/>
                  <a:pt x="36181" y="1325425"/>
                  <a:pt x="0" y="1130963"/>
                </a:cubicBezTo>
                <a:cubicBezTo>
                  <a:pt x="-36181" y="936501"/>
                  <a:pt x="37120" y="690777"/>
                  <a:pt x="0" y="520243"/>
                </a:cubicBezTo>
                <a:cubicBezTo>
                  <a:pt x="-37120" y="349709"/>
                  <a:pt x="44761" y="104667"/>
                  <a:pt x="0" y="0"/>
                </a:cubicBezTo>
                <a:close/>
              </a:path>
            </a:pathLst>
          </a:custGeom>
          <a:ln>
            <a:solidFill>
              <a:schemeClr val="accent1"/>
            </a:solidFill>
            <a:extLst>
              <a:ext uri="{C807C97D-BFC1-408E-A445-0C87EB9F89A2}">
                <ask:lineSketchStyleProps xmlns:ask="http://schemas.microsoft.com/office/drawing/2018/sketchyshapes" sd="3455169935">
                  <ask:type>
                    <ask:lineSketchScribble/>
                  </ask:type>
                </ask:lineSketchStyleProps>
              </a:ext>
            </a:extLst>
          </a:ln>
        </p:spPr>
      </p:pic>
      <p:sp>
        <p:nvSpPr>
          <p:cNvPr id="5" name="Slide Number Placeholder 4">
            <a:extLst>
              <a:ext uri="{FF2B5EF4-FFF2-40B4-BE49-F238E27FC236}">
                <a16:creationId xmlns:a16="http://schemas.microsoft.com/office/drawing/2014/main" id="{7E269AEE-92FF-4996-A611-193F1B49A545}"/>
              </a:ext>
            </a:extLst>
          </p:cNvPr>
          <p:cNvSpPr>
            <a:spLocks noGrp="1"/>
          </p:cNvSpPr>
          <p:nvPr>
            <p:ph type="sldNum" sz="quarter" idx="11"/>
          </p:nvPr>
        </p:nvSpPr>
        <p:spPr>
          <a:xfrm>
            <a:off x="8318310" y="6492831"/>
            <a:ext cx="479184" cy="366183"/>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7CF8A19-3A9E-4ABC-B336-2FDDE321C72D}" type="slidenum">
              <a:rPr kumimoji="0" lang="en-US" sz="7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700" b="0" i="0" u="none" strike="noStrike" kern="1200" cap="none" spc="0" normalizeH="0" baseline="0" noProof="0">
              <a:ln>
                <a:noFill/>
              </a:ln>
              <a:solidFill>
                <a:srgbClr val="44545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22B73046-D100-B141-9A2B-3EEE56EB2181}"/>
              </a:ext>
            </a:extLst>
          </p:cNvPr>
          <p:cNvSpPr txBox="1"/>
          <p:nvPr/>
        </p:nvSpPr>
        <p:spPr>
          <a:xfrm>
            <a:off x="499510" y="1127253"/>
            <a:ext cx="3487878" cy="954107"/>
          </a:xfrm>
          <a:prstGeom prst="rect">
            <a:avLst/>
          </a:prstGeom>
          <a:noFill/>
          <a:ln>
            <a:solidFill>
              <a:srgbClr val="0070C0"/>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The web uses three main languages: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HTML: Controls page content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CSS: determine the look and feel of a website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JavaScript makes webpages dynamic:</a:t>
            </a:r>
          </a:p>
        </p:txBody>
      </p:sp>
      <p:pic>
        <p:nvPicPr>
          <p:cNvPr id="4" name="Picture 3" descr="Text&#10;&#10;Description automatically generated with low confidence">
            <a:extLst>
              <a:ext uri="{FF2B5EF4-FFF2-40B4-BE49-F238E27FC236}">
                <a16:creationId xmlns:a16="http://schemas.microsoft.com/office/drawing/2014/main" id="{156FF996-A9EE-DF4C-A15F-798397600671}"/>
              </a:ext>
            </a:extLst>
          </p:cNvPr>
          <p:cNvPicPr>
            <a:picLocks noChangeAspect="1"/>
          </p:cNvPicPr>
          <p:nvPr/>
        </p:nvPicPr>
        <p:blipFill rotWithShape="1">
          <a:blip r:embed="rId4">
            <a:extLst>
              <a:ext uri="{28A0092B-C50C-407E-A947-70E740481C1C}">
                <a14:useLocalDpi xmlns:a14="http://schemas.microsoft.com/office/drawing/2010/main" val="0"/>
              </a:ext>
            </a:extLst>
          </a:blip>
          <a:srcRect l="4771"/>
          <a:stretch/>
        </p:blipFill>
        <p:spPr>
          <a:xfrm>
            <a:off x="499510" y="2437826"/>
            <a:ext cx="2349844" cy="2164303"/>
          </a:xfrm>
          <a:prstGeom prst="rect">
            <a:avLst/>
          </a:prstGeom>
        </p:spPr>
      </p:pic>
      <p:sp>
        <p:nvSpPr>
          <p:cNvPr id="11" name="TextBox 10">
            <a:extLst>
              <a:ext uri="{FF2B5EF4-FFF2-40B4-BE49-F238E27FC236}">
                <a16:creationId xmlns:a16="http://schemas.microsoft.com/office/drawing/2014/main" id="{F2E58326-5F36-EB43-A2CD-4E3D6B32D3DB}"/>
              </a:ext>
            </a:extLst>
          </p:cNvPr>
          <p:cNvSpPr txBox="1"/>
          <p:nvPr/>
        </p:nvSpPr>
        <p:spPr>
          <a:xfrm>
            <a:off x="499510" y="2098677"/>
            <a:ext cx="7073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Arial"/>
                <a:ea typeface="+mn-ea"/>
                <a:cs typeface="+mn-cs"/>
              </a:rPr>
              <a:t>html</a:t>
            </a:r>
          </a:p>
        </p:txBody>
      </p:sp>
      <p:sp>
        <p:nvSpPr>
          <p:cNvPr id="13" name="TextBox 12">
            <a:extLst>
              <a:ext uri="{FF2B5EF4-FFF2-40B4-BE49-F238E27FC236}">
                <a16:creationId xmlns:a16="http://schemas.microsoft.com/office/drawing/2014/main" id="{35DA5C27-A663-A341-A174-35BD33949F1A}"/>
              </a:ext>
            </a:extLst>
          </p:cNvPr>
          <p:cNvSpPr txBox="1"/>
          <p:nvPr/>
        </p:nvSpPr>
        <p:spPr>
          <a:xfrm>
            <a:off x="6382464" y="1019591"/>
            <a:ext cx="79260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mn-ea"/>
                <a:cs typeface="+mn-cs"/>
              </a:rPr>
              <a:t>saml</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5" name="Picture 14" descr="Text, letter&#10;&#10;Description automatically generated">
            <a:extLst>
              <a:ext uri="{FF2B5EF4-FFF2-40B4-BE49-F238E27FC236}">
                <a16:creationId xmlns:a16="http://schemas.microsoft.com/office/drawing/2014/main" id="{AD535D8B-8819-7B48-8A11-19493BF67E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889" y="4649629"/>
            <a:ext cx="3197379" cy="1632418"/>
          </a:xfrm>
          <a:prstGeom prst="rect">
            <a:avLst/>
          </a:prstGeom>
          <a:ln>
            <a:solidFill>
              <a:srgbClr val="0070C0"/>
            </a:solidFill>
          </a:ln>
        </p:spPr>
      </p:pic>
      <p:sp>
        <p:nvSpPr>
          <p:cNvPr id="16" name="TextBox 15">
            <a:extLst>
              <a:ext uri="{FF2B5EF4-FFF2-40B4-BE49-F238E27FC236}">
                <a16:creationId xmlns:a16="http://schemas.microsoft.com/office/drawing/2014/main" id="{2BCD9E18-5B73-1E40-855F-7EB2672B7C46}"/>
              </a:ext>
            </a:extLst>
          </p:cNvPr>
          <p:cNvSpPr txBox="1"/>
          <p:nvPr/>
        </p:nvSpPr>
        <p:spPr>
          <a:xfrm>
            <a:off x="2491258" y="4245663"/>
            <a:ext cx="62864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xml</a:t>
            </a:r>
          </a:p>
        </p:txBody>
      </p:sp>
    </p:spTree>
    <p:extLst>
      <p:ext uri="{BB962C8B-B14F-4D97-AF65-F5344CB8AC3E}">
        <p14:creationId xmlns:p14="http://schemas.microsoft.com/office/powerpoint/2010/main" val="3832535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Authentication</a:t>
            </a:r>
          </a:p>
          <a:p>
            <a:pPr lvl="1"/>
            <a:r>
              <a:rPr lang="en-US" dirty="0"/>
              <a:t>Security Assertion Markup Language (SAML)</a:t>
            </a:r>
          </a:p>
          <a:p>
            <a:pPr lvl="2"/>
            <a:r>
              <a:rPr lang="en-US" b="0" dirty="0"/>
              <a:t>XML-based type of authentication (attestations) used in federation services</a:t>
            </a:r>
          </a:p>
          <a:p>
            <a:pPr lvl="2"/>
            <a:r>
              <a:rPr lang="en-US" b="0" dirty="0"/>
              <a:t>Federated authentication standard employed for enterprise single sign-on</a:t>
            </a:r>
          </a:p>
          <a:p>
            <a:pPr lvl="2"/>
            <a:r>
              <a:rPr lang="en-US" b="0" dirty="0"/>
              <a:t>Employed for federated identity management across multiple organizations</a:t>
            </a:r>
          </a:p>
          <a:p>
            <a:pPr lvl="2"/>
            <a:r>
              <a:rPr lang="en-US" b="0" dirty="0"/>
              <a:t>SAML Is used to centrally manage users</a:t>
            </a:r>
          </a:p>
          <a:p>
            <a:pPr lvl="2"/>
            <a:r>
              <a:rPr lang="en-US" b="0" dirty="0"/>
              <a:t>Securely authenticate a user by receiving credentials from a web domain</a:t>
            </a:r>
          </a:p>
        </p:txBody>
      </p:sp>
      <p:sp>
        <p:nvSpPr>
          <p:cNvPr id="8" name="Title 7"/>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33</a:t>
            </a:fld>
            <a:endParaRPr lang="en-US" altLang="en-US" noProof="0" dirty="0"/>
          </a:p>
        </p:txBody>
      </p:sp>
      <p:sp>
        <p:nvSpPr>
          <p:cNvPr id="9" name="Rectangle 8"/>
          <p:cNvSpPr/>
          <p:nvPr/>
        </p:nvSpPr>
        <p:spPr>
          <a:xfrm>
            <a:off x="1364346" y="4622801"/>
            <a:ext cx="1600200" cy="9144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Company A</a:t>
            </a:r>
          </a:p>
        </p:txBody>
      </p:sp>
      <p:sp>
        <p:nvSpPr>
          <p:cNvPr id="10" name="Rectangle 9"/>
          <p:cNvSpPr/>
          <p:nvPr/>
        </p:nvSpPr>
        <p:spPr>
          <a:xfrm>
            <a:off x="6289829" y="4622801"/>
            <a:ext cx="1600200" cy="9144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Company B</a:t>
            </a:r>
          </a:p>
        </p:txBody>
      </p:sp>
      <p:cxnSp>
        <p:nvCxnSpPr>
          <p:cNvPr id="11" name="Straight Arrow Connector 10"/>
          <p:cNvCxnSpPr>
            <a:stCxn id="9" idx="3"/>
            <a:endCxn id="10" idx="1"/>
          </p:cNvCxnSpPr>
          <p:nvPr/>
        </p:nvCxnSpPr>
        <p:spPr>
          <a:xfrm>
            <a:off x="2964546" y="5080001"/>
            <a:ext cx="3325283" cy="0"/>
          </a:xfrm>
          <a:prstGeom prst="straightConnector1">
            <a:avLst/>
          </a:prstGeom>
          <a:ln w="76200">
            <a:headEnd type="triangle"/>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17587" y="4572560"/>
            <a:ext cx="1219200" cy="369332"/>
          </a:xfrm>
          <a:prstGeom prst="rect">
            <a:avLst/>
          </a:prstGeom>
          <a:noFill/>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SAML</a:t>
            </a:r>
          </a:p>
        </p:txBody>
      </p:sp>
      <p:sp>
        <p:nvSpPr>
          <p:cNvPr id="13" name="TextBox 12"/>
          <p:cNvSpPr txBox="1"/>
          <p:nvPr/>
        </p:nvSpPr>
        <p:spPr>
          <a:xfrm>
            <a:off x="2912687" y="5352535"/>
            <a:ext cx="3429000" cy="369332"/>
          </a:xfrm>
          <a:prstGeom prst="rect">
            <a:avLst/>
          </a:prstGeom>
          <a:noFill/>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XML BASED AUTHENTICATION</a:t>
            </a:r>
          </a:p>
        </p:txBody>
      </p:sp>
      <p:sp>
        <p:nvSpPr>
          <p:cNvPr id="14" name="Left-Right Arrow 13"/>
          <p:cNvSpPr/>
          <p:nvPr/>
        </p:nvSpPr>
        <p:spPr bwMode="auto">
          <a:xfrm>
            <a:off x="2964546" y="4828823"/>
            <a:ext cx="3325283" cy="502355"/>
          </a:xfrm>
          <a:prstGeom prst="leftRightArrow">
            <a:avLst/>
          </a:prstGeom>
          <a:blipFill dpi="0" rotWithShape="1">
            <a:blip r:embed="rId4">
              <a:extLst>
                <a:ext uri="{28A0092B-C50C-407E-A947-70E740481C1C}">
                  <a14:useLocalDpi xmlns:a14="http://schemas.microsoft.com/office/drawing/2010/main" val="0"/>
                </a:ext>
              </a:extLst>
            </a:blip>
            <a:srcRect/>
            <a:stretch>
              <a:fillRect/>
            </a:stretch>
          </a:blipFill>
          <a:ln w="9525">
            <a:solidFill>
              <a:schemeClr val="bg1"/>
            </a:solidFill>
            <a:miter lim="800000"/>
            <a:headEnd/>
            <a:tailEnd/>
          </a:ln>
          <a:effectLst/>
          <a:scene3d>
            <a:camera prst="orthographicFront">
              <a:rot lat="0" lon="0" rev="0"/>
            </a:camera>
            <a:lightRig rig="contrasting" dir="t">
              <a:rot lat="0" lon="0" rev="1500000"/>
            </a:lightRig>
          </a:scene3d>
          <a:sp3d prstMaterial="metal"/>
        </p:spPr>
        <p:txBody>
          <a:bodyPr wrap="none" rtlCol="0" anchor="ctr"/>
          <a:lstStyle/>
          <a:p>
            <a:pPr algn="ctr"/>
            <a:endParaRPr lang="en-US"/>
          </a:p>
        </p:txBody>
      </p:sp>
    </p:spTree>
    <p:extLst>
      <p:ext uri="{BB962C8B-B14F-4D97-AF65-F5344CB8AC3E}">
        <p14:creationId xmlns:p14="http://schemas.microsoft.com/office/powerpoint/2010/main" val="4223525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a:t>Authentication</a:t>
            </a:r>
          </a:p>
          <a:p>
            <a:pPr lvl="1"/>
            <a:r>
              <a:rPr lang="en-US" dirty="0"/>
              <a:t>Security Assertion Markup Language (SAML)</a:t>
            </a:r>
          </a:p>
          <a:p>
            <a:pPr lvl="2"/>
            <a:r>
              <a:rPr lang="en-US" b="0" dirty="0"/>
              <a:t>The portal will function as a service provider and request an authentication assertion</a:t>
            </a:r>
          </a:p>
          <a:p>
            <a:pPr lvl="2"/>
            <a:r>
              <a:rPr lang="en-US" b="0" dirty="0"/>
              <a:t>The back-end network will function as an identity provider and issue an authentication assertion</a:t>
            </a:r>
          </a:p>
          <a:p>
            <a:pPr lvl="3"/>
            <a:r>
              <a:rPr lang="en-US" b="0" dirty="0"/>
              <a:t>Allows employees to use their network username and password to access a third party service</a:t>
            </a:r>
          </a:p>
          <a:p>
            <a:pPr lvl="0"/>
            <a:endParaRPr lang="en-US" dirty="0"/>
          </a:p>
          <a:p>
            <a:pPr lvl="1"/>
            <a:endParaRPr lang="en-US" dirty="0"/>
          </a:p>
          <a:p>
            <a:endParaRPr lang="en-US" dirty="0"/>
          </a:p>
        </p:txBody>
      </p:sp>
      <p:sp>
        <p:nvSpPr>
          <p:cNvPr id="7" name="Title 6"/>
          <p:cNvSpPr>
            <a:spLocks noGrp="1"/>
          </p:cNvSpPr>
          <p:nvPr>
            <p:ph type="title"/>
          </p:nvPr>
        </p:nvSpPr>
        <p:spPr/>
        <p:txBody>
          <a:bodyPr/>
          <a:lstStyle/>
          <a:p>
            <a:r>
              <a:rPr lang="en-US" dirty="0"/>
              <a:t>Given a scenario, implement authentication &amp; authorization solutions</a:t>
            </a:r>
          </a:p>
        </p:txBody>
      </p:sp>
      <p:sp>
        <p:nvSpPr>
          <p:cNvPr id="5" name="Slide Number Placeholder 4"/>
          <p:cNvSpPr>
            <a:spLocks noGrp="1"/>
          </p:cNvSpPr>
          <p:nvPr>
            <p:ph type="sldNum" sz="quarter" idx="4"/>
          </p:nvPr>
        </p:nvSpPr>
        <p:spPr/>
        <p:txBody>
          <a:bodyPr/>
          <a:lstStyle/>
          <a:p>
            <a:pPr lvl="0"/>
            <a:fld id="{CF8BF5C1-0C31-4117-9346-26B34DEE768C}" type="slidenum">
              <a:rPr lang="en-US" altLang="en-US" noProof="0" smtClean="0"/>
              <a:pPr lvl="0"/>
              <a:t>34</a:t>
            </a:fld>
            <a:endParaRPr lang="en-US" altLang="en-US" noProof="0" dirty="0"/>
          </a:p>
        </p:txBody>
      </p:sp>
      <p:sp>
        <p:nvSpPr>
          <p:cNvPr id="9" name="Rectangle 8"/>
          <p:cNvSpPr/>
          <p:nvPr/>
        </p:nvSpPr>
        <p:spPr>
          <a:xfrm>
            <a:off x="1447378" y="4290654"/>
            <a:ext cx="1600200" cy="9144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Company A</a:t>
            </a:r>
          </a:p>
        </p:txBody>
      </p:sp>
      <p:sp>
        <p:nvSpPr>
          <p:cNvPr id="10" name="Rectangle 9"/>
          <p:cNvSpPr/>
          <p:nvPr/>
        </p:nvSpPr>
        <p:spPr>
          <a:xfrm>
            <a:off x="6372861" y="4290654"/>
            <a:ext cx="1600200" cy="9144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Company B</a:t>
            </a:r>
          </a:p>
        </p:txBody>
      </p:sp>
      <p:sp>
        <p:nvSpPr>
          <p:cNvPr id="11" name="TextBox 10"/>
          <p:cNvSpPr txBox="1"/>
          <p:nvPr/>
        </p:nvSpPr>
        <p:spPr>
          <a:xfrm>
            <a:off x="3726498" y="3870691"/>
            <a:ext cx="2147359" cy="523220"/>
          </a:xfrm>
          <a:prstGeom prst="rect">
            <a:avLst/>
          </a:prstGeom>
          <a:noFill/>
        </p:spPr>
        <p:txBody>
          <a:bodyPr wrap="square" rtlCol="0">
            <a:spAutoFit/>
          </a:bodyPr>
          <a:lstStyle/>
          <a:p>
            <a:pPr marL="0" marR="0" lvl="0" indent="0" algn="l" defTabSz="91430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Employee ID: 12345</a:t>
            </a:r>
          </a:p>
          <a:p>
            <a:pPr marL="0" marR="0" lvl="0" indent="0" algn="l" defTabSz="91430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Password: P@$$w0rd</a:t>
            </a:r>
          </a:p>
        </p:txBody>
      </p:sp>
      <p:sp>
        <p:nvSpPr>
          <p:cNvPr id="13" name="TextBox 12"/>
          <p:cNvSpPr txBox="1"/>
          <p:nvPr/>
        </p:nvSpPr>
        <p:spPr>
          <a:xfrm>
            <a:off x="2995719" y="5275196"/>
            <a:ext cx="3429000" cy="369332"/>
          </a:xfrm>
          <a:prstGeom prst="rect">
            <a:avLst/>
          </a:prstGeom>
          <a:noFill/>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a:ea typeface="+mn-ea"/>
                <a:cs typeface="+mn-cs"/>
              </a:rPr>
              <a:t>SAML passes details</a:t>
            </a:r>
          </a:p>
        </p:txBody>
      </p:sp>
      <p:sp>
        <p:nvSpPr>
          <p:cNvPr id="14" name="Curved Up Arrow 13"/>
          <p:cNvSpPr/>
          <p:nvPr/>
        </p:nvSpPr>
        <p:spPr>
          <a:xfrm flipH="1">
            <a:off x="1904578" y="5200489"/>
            <a:ext cx="5334000" cy="846661"/>
          </a:xfrm>
          <a:prstGeom prst="curvedUpArrow">
            <a:avLst/>
          </a:prstGeom>
          <a:blipFill dpi="0" rotWithShape="1">
            <a:blip r:embed="rId4">
              <a:extLst>
                <a:ext uri="{28A0092B-C50C-407E-A947-70E740481C1C}">
                  <a14:useLocalDpi xmlns:a14="http://schemas.microsoft.com/office/drawing/2010/main" val="0"/>
                </a:ext>
              </a:extLst>
            </a:blip>
            <a:srcRect/>
            <a:stretch>
              <a:fillRect/>
            </a:stretch>
          </a:blipFill>
          <a:ln w="12700">
            <a:solidFill>
              <a:schemeClr val="bg1"/>
            </a:solidFill>
          </a:ln>
          <a:effectLst>
            <a:outerShdw blurRad="50800" dist="76200" dir="5400000"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ight Arrow 14"/>
          <p:cNvSpPr/>
          <p:nvPr/>
        </p:nvSpPr>
        <p:spPr>
          <a:xfrm>
            <a:off x="3047578" y="4434593"/>
            <a:ext cx="3325283" cy="621957"/>
          </a:xfrm>
          <a:prstGeom prst="rightArrow">
            <a:avLst/>
          </a:prstGeom>
          <a:blipFill dpi="0" rotWithShape="1">
            <a:blip r:embed="rId4">
              <a:extLst>
                <a:ext uri="{28A0092B-C50C-407E-A947-70E740481C1C}">
                  <a14:useLocalDpi xmlns:a14="http://schemas.microsoft.com/office/drawing/2010/main" val="0"/>
                </a:ext>
              </a:extLst>
            </a:blip>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233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Authentication</a:t>
            </a:r>
          </a:p>
          <a:p>
            <a:pPr lvl="1"/>
            <a:r>
              <a:rPr lang="en-US" sz="1800" dirty="0"/>
              <a:t>Federation</a:t>
            </a:r>
          </a:p>
          <a:p>
            <a:pPr lvl="2"/>
            <a:r>
              <a:rPr lang="en-US" sz="1600" b="0" dirty="0"/>
              <a:t>Term used whenever two or more parties authenticate each other or when two different companies or organizations want to authenticate between each other</a:t>
            </a:r>
          </a:p>
          <a:p>
            <a:pPr lvl="2"/>
            <a:r>
              <a:rPr lang="en-US" sz="1600" b="0" dirty="0"/>
              <a:t>Third-party to third-party Single Sign-on authentication </a:t>
            </a:r>
          </a:p>
          <a:p>
            <a:pPr lvl="2"/>
            <a:r>
              <a:rPr lang="en-US" sz="1600" b="0" dirty="0"/>
              <a:t>Method would allow two companies to access one another's resources</a:t>
            </a:r>
            <a:endParaRPr lang="en-US" sz="1600" dirty="0"/>
          </a:p>
          <a:p>
            <a:pPr lvl="1"/>
            <a:r>
              <a:rPr lang="en-US" sz="1800" dirty="0"/>
              <a:t>Federated identity </a:t>
            </a:r>
          </a:p>
          <a:p>
            <a:pPr lvl="2"/>
            <a:r>
              <a:rPr lang="en-US" sz="1600" b="0" dirty="0"/>
              <a:t>Means linking and using the electronic identities a user has across several identity management systems</a:t>
            </a:r>
            <a:endParaRPr lang="en-US" sz="1600" dirty="0"/>
          </a:p>
          <a:p>
            <a:pPr lvl="1"/>
            <a:r>
              <a:rPr lang="en-US" sz="1800" dirty="0"/>
              <a:t>Federated access management</a:t>
            </a:r>
          </a:p>
          <a:p>
            <a:pPr lvl="2"/>
            <a:r>
              <a:rPr lang="en-US" sz="1600" b="0" dirty="0"/>
              <a:t>Using a popular website login to provide access to another website</a:t>
            </a:r>
          </a:p>
          <a:p>
            <a:pPr lvl="1"/>
            <a:endParaRPr lang="en-US" dirty="0"/>
          </a:p>
          <a:p>
            <a:pPr lvl="1"/>
            <a:endParaRPr lang="en-US" dirty="0"/>
          </a:p>
          <a:p>
            <a:endParaRPr lang="en-US" dirty="0"/>
          </a:p>
        </p:txBody>
      </p:sp>
      <p:sp>
        <p:nvSpPr>
          <p:cNvPr id="2" name="Title 1"/>
          <p:cNvSpPr>
            <a:spLocks noGrp="1"/>
          </p:cNvSpPr>
          <p:nvPr>
            <p:ph type="title"/>
          </p:nvPr>
        </p:nvSpPr>
        <p:spPr/>
        <p:txBody>
          <a:bodyPr/>
          <a:lstStyle/>
          <a:p>
            <a:r>
              <a:rPr lang="en-US" dirty="0"/>
              <a:t>Given a scenario, implement authentication &amp; authorization solutions</a:t>
            </a:r>
          </a:p>
        </p:txBody>
      </p:sp>
      <p:sp>
        <p:nvSpPr>
          <p:cNvPr id="8" name="Slide Number Placeholder 7"/>
          <p:cNvSpPr>
            <a:spLocks noGrp="1"/>
          </p:cNvSpPr>
          <p:nvPr>
            <p:ph type="sldNum" sz="quarter" idx="4"/>
          </p:nvPr>
        </p:nvSpPr>
        <p:spPr/>
        <p:txBody>
          <a:bodyPr/>
          <a:lstStyle/>
          <a:p>
            <a:pPr lvl="0"/>
            <a:fld id="{CF8BF5C1-0C31-4117-9346-26B34DEE768C}" type="slidenum">
              <a:rPr lang="en-US" altLang="en-US" noProof="0" smtClean="0"/>
              <a:pPr lvl="0"/>
              <a:t>35</a:t>
            </a:fld>
            <a:endParaRPr lang="en-US" altLang="en-US" noProof="0" dirty="0"/>
          </a:p>
        </p:txBody>
      </p:sp>
    </p:spTree>
    <p:extLst>
      <p:ext uri="{BB962C8B-B14F-4D97-AF65-F5344CB8AC3E}">
        <p14:creationId xmlns:p14="http://schemas.microsoft.com/office/powerpoint/2010/main" val="726182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sz="1600" b="0" dirty="0"/>
              <a:t>Federated identity management</a:t>
            </a:r>
            <a:endParaRPr lang="en-US" sz="1400" b="0" noProof="0" dirty="0"/>
          </a:p>
          <a:p>
            <a:pPr lvl="1"/>
            <a:r>
              <a:rPr lang="en-US" sz="1400" b="0" noProof="0" dirty="0"/>
              <a:t>Networks under separate administrative control share users</a:t>
            </a:r>
          </a:p>
          <a:p>
            <a:pPr lvl="1"/>
            <a:r>
              <a:rPr lang="en-US" sz="1400" b="0" dirty="0"/>
              <a:t>Federation means that the company trusts accounts created and managed by a different network</a:t>
            </a:r>
            <a:endParaRPr lang="en-US" sz="1400" b="0" noProof="0" dirty="0"/>
          </a:p>
          <a:p>
            <a:r>
              <a:rPr lang="en-US" sz="1600" b="0" dirty="0"/>
              <a:t>Identity providers and attestation</a:t>
            </a:r>
          </a:p>
          <a:p>
            <a:pPr lvl="1"/>
            <a:r>
              <a:rPr lang="en-US" sz="1400" b="0" dirty="0"/>
              <a:t>The user attempts to access a service provider (SP)</a:t>
            </a:r>
          </a:p>
          <a:p>
            <a:pPr lvl="1"/>
            <a:r>
              <a:rPr lang="en-US" sz="1400" b="0" dirty="0"/>
              <a:t>Th SP redirects the user to the Identity Provider (IdP)</a:t>
            </a:r>
          </a:p>
          <a:p>
            <a:pPr lvl="1"/>
            <a:r>
              <a:rPr lang="en-US" sz="1400" b="0" dirty="0"/>
              <a:t>The user authenticates with the IdP and obtains an attestation of identity in the form of some sort of token or document signed by the IdP</a:t>
            </a:r>
          </a:p>
          <a:p>
            <a:pPr lvl="1"/>
            <a:r>
              <a:rPr lang="en-US" sz="1400" b="0" dirty="0"/>
              <a:t>The user presents the attestation to the service provider. The SP can validate the the IdP has signed the attestation because of its trust relationship with the IdP.</a:t>
            </a:r>
          </a:p>
          <a:p>
            <a:pPr lvl="1"/>
            <a:r>
              <a:rPr lang="en-US" sz="1400" b="0" dirty="0"/>
              <a:t>The SP can now connect the authenticated user to its own accounts database.</a:t>
            </a:r>
          </a:p>
          <a:p>
            <a:endParaRPr lang="en-US" sz="1600" b="0" noProof="0" dirty="0"/>
          </a:p>
        </p:txBody>
      </p:sp>
      <p:sp>
        <p:nvSpPr>
          <p:cNvPr id="2" name="Title 1"/>
          <p:cNvSpPr>
            <a:spLocks noGrp="1"/>
          </p:cNvSpPr>
          <p:nvPr>
            <p:ph type="title"/>
          </p:nvPr>
        </p:nvSpPr>
        <p:spPr/>
        <p:txBody>
          <a:bodyPr/>
          <a:lstStyle/>
          <a:p>
            <a:r>
              <a:rPr lang="en-US" noProof="0" dirty="0"/>
              <a:t>Federation and Attestation</a:t>
            </a:r>
          </a:p>
        </p:txBody>
      </p:sp>
      <p:sp>
        <p:nvSpPr>
          <p:cNvPr id="5" name="Slide Number Placeholder 4">
            <a:extLst>
              <a:ext uri="{FF2B5EF4-FFF2-40B4-BE49-F238E27FC236}">
                <a16:creationId xmlns:a16="http://schemas.microsoft.com/office/drawing/2014/main" id="{F63D412B-E4E9-4F41-859A-640F46D08624}"/>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7CF8A19-3A9E-4ABC-B336-2FDDE321C72D}" type="slidenum">
              <a:rPr kumimoji="0" lang="en-US" sz="7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700" b="0" i="0" u="none" strike="noStrike" kern="1200" cap="none" spc="0" normalizeH="0" baseline="0" noProof="0">
              <a:ln>
                <a:noFill/>
              </a:ln>
              <a:solidFill>
                <a:srgbClr val="44545F"/>
              </a:solidFill>
              <a:effectLst/>
              <a:uLnTx/>
              <a:uFillTx/>
              <a:latin typeface="Open Sans"/>
              <a:ea typeface="+mn-ea"/>
              <a:cs typeface="+mn-cs"/>
            </a:endParaRPr>
          </a:p>
        </p:txBody>
      </p:sp>
      <p:pic>
        <p:nvPicPr>
          <p:cNvPr id="8" name="Picture 7">
            <a:extLst>
              <a:ext uri="{FF2B5EF4-FFF2-40B4-BE49-F238E27FC236}">
                <a16:creationId xmlns:a16="http://schemas.microsoft.com/office/drawing/2014/main" id="{0B210464-64C9-7F4E-AB70-3C0352F5F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221" y="5181600"/>
            <a:ext cx="5623557" cy="609600"/>
          </a:xfrm>
          <a:prstGeom prst="rect">
            <a:avLst/>
          </a:prstGeom>
        </p:spPr>
      </p:pic>
    </p:spTree>
    <p:extLst>
      <p:ext uri="{BB962C8B-B14F-4D97-AF65-F5344CB8AC3E}">
        <p14:creationId xmlns:p14="http://schemas.microsoft.com/office/powerpoint/2010/main" val="2903608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pPr lvl="0"/>
            <a:r>
              <a:rPr lang="en-US" dirty="0"/>
              <a:t>Authentication</a:t>
            </a:r>
          </a:p>
          <a:p>
            <a:pPr lvl="1"/>
            <a:r>
              <a:rPr lang="en-US" sz="1800" dirty="0"/>
              <a:t>Active Directory Federation</a:t>
            </a:r>
          </a:p>
          <a:p>
            <a:pPr lvl="2"/>
            <a:r>
              <a:rPr lang="en-US" b="0" dirty="0"/>
              <a:t>Supports network username and password to access a third-party service</a:t>
            </a:r>
          </a:p>
          <a:p>
            <a:pPr lvl="2"/>
            <a:r>
              <a:rPr lang="en-US" b="0" dirty="0"/>
              <a:t>Supports mutual, certificate- based authentication with users</a:t>
            </a:r>
          </a:p>
          <a:p>
            <a:pPr lvl="2"/>
            <a:r>
              <a:rPr lang="en-US" b="0" dirty="0"/>
              <a:t>SAML and Kerberos are supported by the third-party</a:t>
            </a:r>
          </a:p>
          <a:p>
            <a:pPr lvl="3"/>
            <a:r>
              <a:rPr lang="en-US" b="0" dirty="0"/>
              <a:t>SAML - Federation</a:t>
            </a:r>
          </a:p>
          <a:p>
            <a:pPr lvl="3"/>
            <a:r>
              <a:rPr lang="en-US" b="0" dirty="0"/>
              <a:t>Kerberos -  Active Directory</a:t>
            </a:r>
          </a:p>
          <a:p>
            <a:pPr lvl="3"/>
            <a:r>
              <a:rPr lang="en-US" b="0" dirty="0"/>
              <a:t>Maintains confidentiality of the mutual authentication</a:t>
            </a:r>
          </a:p>
          <a:p>
            <a:pPr lvl="3"/>
            <a:r>
              <a:rPr lang="en-US" b="0" dirty="0"/>
              <a:t>Prevents IDS from capturing credentials used to authenticate users because it uses Kerberos</a:t>
            </a:r>
          </a:p>
          <a:p>
            <a:pPr lvl="2"/>
            <a:endParaRPr lang="en-US" dirty="0"/>
          </a:p>
        </p:txBody>
      </p:sp>
      <p:sp>
        <p:nvSpPr>
          <p:cNvPr id="7" name="Title 6"/>
          <p:cNvSpPr>
            <a:spLocks noGrp="1"/>
          </p:cNvSpPr>
          <p:nvPr>
            <p:ph type="title"/>
          </p:nvPr>
        </p:nvSpPr>
        <p:spPr/>
        <p:txBody>
          <a:bodyPr/>
          <a:lstStyle/>
          <a:p>
            <a:r>
              <a:rPr lang="en-US" dirty="0"/>
              <a:t>Given a scenario, implement authentication &amp; authorization solutions</a:t>
            </a:r>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37</a:t>
            </a:fld>
            <a:endParaRPr lang="en-US" altLang="en-US" noProof="0" dirty="0"/>
          </a:p>
        </p:txBody>
      </p:sp>
    </p:spTree>
    <p:extLst>
      <p:ext uri="{BB962C8B-B14F-4D97-AF65-F5344CB8AC3E}">
        <p14:creationId xmlns:p14="http://schemas.microsoft.com/office/powerpoint/2010/main" val="1541227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Authentication</a:t>
            </a:r>
          </a:p>
          <a:p>
            <a:pPr lvl="1"/>
            <a:r>
              <a:rPr lang="en-US" sz="1800" dirty="0"/>
              <a:t>OAuth </a:t>
            </a:r>
          </a:p>
          <a:p>
            <a:pPr lvl="2"/>
            <a:r>
              <a:rPr lang="en-US" sz="1600" b="0" dirty="0"/>
              <a:t>People who log into the application to use an account managed by someone else</a:t>
            </a:r>
          </a:p>
          <a:p>
            <a:pPr lvl="2"/>
            <a:r>
              <a:rPr lang="en-US" sz="1600" b="0" dirty="0"/>
              <a:t>Client authentication to an application is tokenized not to expose the </a:t>
            </a:r>
          </a:p>
          <a:p>
            <a:pPr marL="548640" lvl="3" indent="0">
              <a:buNone/>
            </a:pPr>
            <a:r>
              <a:rPr lang="en-US" sz="1600" b="0" dirty="0"/>
              <a:t>client's password</a:t>
            </a:r>
          </a:p>
          <a:p>
            <a:pPr lvl="2"/>
            <a:r>
              <a:rPr lang="en-US" sz="1600" b="0" dirty="0"/>
              <a:t>Used to authorize access to </a:t>
            </a:r>
            <a:r>
              <a:rPr lang="en-US" sz="1600" b="0" dirty="0">
                <a:solidFill>
                  <a:schemeClr val="tx2">
                    <a:lumMod val="40000"/>
                    <a:lumOff val="60000"/>
                  </a:schemeClr>
                </a:solidFill>
              </a:rPr>
              <a:t>RESTful APIs</a:t>
            </a:r>
          </a:p>
          <a:p>
            <a:pPr lvl="1"/>
            <a:r>
              <a:rPr lang="en-US" sz="1800" dirty="0"/>
              <a:t>OpenID Connect</a:t>
            </a:r>
          </a:p>
          <a:p>
            <a:pPr lvl="2"/>
            <a:r>
              <a:rPr lang="en-US" sz="1600" b="0" dirty="0"/>
              <a:t>Provides an authentication layer and single sign-on for OAuth</a:t>
            </a:r>
          </a:p>
          <a:p>
            <a:pPr lvl="2"/>
            <a:r>
              <a:rPr lang="en-US" sz="1600" b="0" dirty="0"/>
              <a:t>Identity Provider </a:t>
            </a:r>
          </a:p>
          <a:p>
            <a:pPr lvl="3"/>
            <a:r>
              <a:rPr lang="en-US" sz="1600" b="0" dirty="0"/>
              <a:t>Someone that websites trust to provide authenticated users</a:t>
            </a:r>
          </a:p>
          <a:p>
            <a:pPr lvl="2"/>
            <a:r>
              <a:rPr lang="en-US" sz="1600" b="0" dirty="0"/>
              <a:t>Relying Party (service provider) </a:t>
            </a:r>
          </a:p>
          <a:p>
            <a:pPr lvl="3"/>
            <a:r>
              <a:rPr lang="en-US" sz="1600" b="0" dirty="0"/>
              <a:t>A website that has services and wants to </a:t>
            </a:r>
          </a:p>
          <a:p>
            <a:pPr marL="822960" lvl="4" indent="0">
              <a:buNone/>
            </a:pPr>
            <a:r>
              <a:rPr lang="en-US" sz="1600" b="0" dirty="0"/>
              <a:t>accept users from an Identity Provider</a:t>
            </a:r>
          </a:p>
          <a:p>
            <a:endParaRPr lang="en-US" dirty="0"/>
          </a:p>
        </p:txBody>
      </p:sp>
      <p:sp>
        <p:nvSpPr>
          <p:cNvPr id="3" name="Title 2"/>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38</a:t>
            </a:fld>
            <a:endParaRPr lang="en-US" altLang="en-US" noProof="0" dirty="0"/>
          </a:p>
        </p:txBody>
      </p:sp>
      <p:pic>
        <p:nvPicPr>
          <p:cNvPr id="8" name="Picture 7"/>
          <p:cNvPicPr>
            <a:picLocks noChangeAspect="1"/>
          </p:cNvPicPr>
          <p:nvPr/>
        </p:nvPicPr>
        <p:blipFill>
          <a:blip r:embed="rId3"/>
          <a:stretch>
            <a:fillRect/>
          </a:stretch>
        </p:blipFill>
        <p:spPr>
          <a:xfrm>
            <a:off x="6651888" y="3177485"/>
            <a:ext cx="2020173" cy="3108960"/>
          </a:xfrm>
          <a:prstGeom prst="rect">
            <a:avLst/>
          </a:prstGeom>
          <a:ln w="12700">
            <a:noFill/>
          </a:ln>
          <a:effectLst>
            <a:innerShdw blurRad="190500">
              <a:prstClr val="black"/>
            </a:innerShdw>
          </a:effectLst>
        </p:spPr>
      </p:pic>
      <p:sp>
        <p:nvSpPr>
          <p:cNvPr id="5" name="Rectangle 4"/>
          <p:cNvSpPr/>
          <p:nvPr/>
        </p:nvSpPr>
        <p:spPr>
          <a:xfrm>
            <a:off x="3676214" y="1244980"/>
            <a:ext cx="4995847" cy="584775"/>
          </a:xfrm>
          <a:prstGeom prst="rect">
            <a:avLst/>
          </a:prstGeom>
          <a:solidFill>
            <a:schemeClr val="tx1"/>
          </a:solidFill>
          <a:ln>
            <a:solidFill>
              <a:schemeClr val="bg1"/>
            </a:solidFill>
          </a:ln>
          <a:effectLst>
            <a:outerShdw blurRad="50800" dist="76200" dir="5400000" rotWithShape="0">
              <a:prstClr val="black">
                <a:alpha val="50000"/>
              </a:prstClr>
            </a:outerShdw>
          </a:effectLst>
        </p:spPr>
        <p:txBody>
          <a:bodyPr wrap="square">
            <a:spAutoFit/>
          </a:bodyPr>
          <a:lstStyle/>
          <a:p>
            <a:pPr marL="0" marR="0" lvl="1" indent="-182880" algn="l" defTabSz="914400" rtl="0" eaLnBrk="1" fontAlgn="base" latinLnBrk="0" hangingPunct="1">
              <a:lnSpc>
                <a:spcPct val="100000"/>
              </a:lnSpc>
              <a:spcBef>
                <a:spcPts val="1200"/>
              </a:spcBef>
              <a:spcAft>
                <a:spcPct val="0"/>
              </a:spcAft>
              <a:buClr>
                <a:srgbClr val="0F6FC6">
                  <a:lumMod val="75000"/>
                </a:srgbClr>
              </a:buClr>
              <a:buSzPct val="100000"/>
              <a:buFontTx/>
              <a:buNone/>
              <a:tabLst/>
              <a:defRPr/>
            </a:pPr>
            <a:r>
              <a:rPr kumimoji="0" lang="en-US" sz="160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An example of such an arrangement is using their Google  account with a technology called Open ID Connect</a:t>
            </a:r>
          </a:p>
        </p:txBody>
      </p:sp>
      <p:cxnSp>
        <p:nvCxnSpPr>
          <p:cNvPr id="9" name="Straight Arrow Connector 32"/>
          <p:cNvCxnSpPr>
            <a:cxnSpLocks/>
            <a:stCxn id="5" idx="3"/>
          </p:cNvCxnSpPr>
          <p:nvPr/>
        </p:nvCxnSpPr>
        <p:spPr>
          <a:xfrm flipH="1">
            <a:off x="7661974" y="1537368"/>
            <a:ext cx="1010087" cy="1640117"/>
          </a:xfrm>
          <a:prstGeom prst="curvedConnector4">
            <a:avLst>
              <a:gd name="adj1" fmla="val -22632"/>
              <a:gd name="adj2" fmla="val 58914"/>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310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Authentication</a:t>
            </a:r>
          </a:p>
          <a:p>
            <a:pPr lvl="1"/>
            <a:r>
              <a:rPr lang="en-US" dirty="0"/>
              <a:t>API inspection and integration</a:t>
            </a:r>
          </a:p>
          <a:p>
            <a:pPr lvl="2"/>
            <a:r>
              <a:rPr lang="en-US" sz="1400" b="0" dirty="0"/>
              <a:t>Application programming interface (API)</a:t>
            </a:r>
          </a:p>
          <a:p>
            <a:pPr lvl="3"/>
            <a:r>
              <a:rPr lang="en-US" sz="1400" b="0" dirty="0"/>
              <a:t>Makes web application or service accessible to automation by scripting</a:t>
            </a:r>
          </a:p>
          <a:p>
            <a:pPr lvl="3"/>
            <a:r>
              <a:rPr lang="en-US" sz="1400" b="0" dirty="0"/>
              <a:t>Passing parameters</a:t>
            </a:r>
            <a:endParaRPr lang="en-US" dirty="0"/>
          </a:p>
          <a:p>
            <a:pPr lvl="2"/>
            <a:r>
              <a:rPr lang="en-US" sz="1400" b="0" dirty="0"/>
              <a:t>Representational State Transfer (REST)</a:t>
            </a:r>
          </a:p>
          <a:p>
            <a:pPr lvl="3"/>
            <a:r>
              <a:rPr lang="en-US" sz="1400" b="0" dirty="0"/>
              <a:t>Refers to a new way to write web service APIs </a:t>
            </a:r>
          </a:p>
          <a:p>
            <a:pPr lvl="3"/>
            <a:r>
              <a:rPr lang="en-US" sz="1400" b="0" dirty="0"/>
              <a:t>Different languages can be transported using HTTPS</a:t>
            </a:r>
          </a:p>
          <a:p>
            <a:pPr lvl="3"/>
            <a:r>
              <a:rPr lang="en-US" sz="1400" b="0" dirty="0"/>
              <a:t>Easier to use than SOAP</a:t>
            </a:r>
          </a:p>
          <a:p>
            <a:pPr lvl="2"/>
            <a:r>
              <a:rPr lang="en-US" sz="1400" b="0" dirty="0"/>
              <a:t>Simple Object Access Protocol (SOAP)</a:t>
            </a:r>
          </a:p>
          <a:p>
            <a:pPr lvl="3"/>
            <a:r>
              <a:rPr lang="en-US" sz="1400" b="0" dirty="0"/>
              <a:t>Language, platform, and transport independent (Does not require the use of HTTP)</a:t>
            </a:r>
          </a:p>
          <a:p>
            <a:pPr lvl="3"/>
            <a:r>
              <a:rPr lang="en-US" sz="1400" b="0" dirty="0"/>
              <a:t>Standardized</a:t>
            </a:r>
          </a:p>
          <a:p>
            <a:pPr lvl="3"/>
            <a:r>
              <a:rPr lang="en-US" sz="1400" b="0" dirty="0"/>
              <a:t>Built in error handling</a:t>
            </a:r>
          </a:p>
        </p:txBody>
      </p:sp>
      <p:sp>
        <p:nvSpPr>
          <p:cNvPr id="3" name="Title 2"/>
          <p:cNvSpPr>
            <a:spLocks noGrp="1"/>
          </p:cNvSpPr>
          <p:nvPr>
            <p:ph type="title"/>
          </p:nvPr>
        </p:nvSpPr>
        <p:spPr/>
        <p:txBody>
          <a:bodyPr/>
          <a:lstStyle/>
          <a:p>
            <a:r>
              <a:rPr lang="en-US" dirty="0"/>
              <a:t>3.8 Given a scenario, implement authentication &amp; authorization solutions</a:t>
            </a:r>
          </a:p>
        </p:txBody>
      </p:sp>
      <p:sp>
        <p:nvSpPr>
          <p:cNvPr id="4" name="Slide Number Placeholder 3"/>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ctr" defTabSz="457200" rtl="0" eaLnBrk="0" fontAlgn="auto" latinLnBrk="0" hangingPunct="0">
                <a:lnSpc>
                  <a:spcPct val="100000"/>
                </a:lnSpc>
                <a:spcBef>
                  <a:spcPts val="0"/>
                </a:spcBef>
                <a:spcAft>
                  <a:spcPts val="0"/>
                </a:spcAft>
                <a:buClrTx/>
                <a:buSzTx/>
                <a:buFontTx/>
                <a:buNone/>
                <a:tabLst/>
                <a:defRPr/>
              </a:pPr>
              <a:t>39</a:t>
            </a:fld>
            <a:endParaRPr kumimoji="0" lang="en-US"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40680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365760" lvl="0" indent="-365760">
              <a:spcBef>
                <a:spcPct val="50000"/>
              </a:spcBef>
              <a:buClr>
                <a:srgbClr val="17406D">
                  <a:lumMod val="40000"/>
                  <a:lumOff val="60000"/>
                </a:srgbClr>
              </a:buClr>
              <a:buSzPct val="100000"/>
              <a:buFont typeface="+mj-lt"/>
              <a:buAutoNum type="arabicPeriod"/>
            </a:pPr>
            <a:r>
              <a:rPr lang="en-US" b="0" i="0" dirty="0">
                <a:solidFill>
                  <a:prstClr val="white"/>
                </a:solidFill>
              </a:rPr>
              <a:t>Identification, Authentication, Authorization, Accounting (AAA) </a:t>
            </a:r>
          </a:p>
          <a:p>
            <a:pPr marL="365760" lvl="0" indent="-365760">
              <a:spcBef>
                <a:spcPct val="50000"/>
              </a:spcBef>
              <a:buClr>
                <a:srgbClr val="17406D">
                  <a:lumMod val="40000"/>
                  <a:lumOff val="60000"/>
                </a:srgbClr>
              </a:buClr>
              <a:buSzPct val="100000"/>
              <a:buFont typeface="+mj-lt"/>
              <a:buAutoNum type="arabicPeriod"/>
            </a:pPr>
            <a:r>
              <a:rPr lang="en-US" b="0" i="0" dirty="0">
                <a:solidFill>
                  <a:prstClr val="white"/>
                </a:solidFill>
              </a:rPr>
              <a:t>Authentication Methods</a:t>
            </a:r>
          </a:p>
          <a:p>
            <a:pPr marL="365760" lvl="0" indent="-365760">
              <a:spcBef>
                <a:spcPct val="50000"/>
              </a:spcBef>
              <a:buClr>
                <a:srgbClr val="17406D">
                  <a:lumMod val="40000"/>
                  <a:lumOff val="60000"/>
                </a:srgbClr>
              </a:buClr>
              <a:buSzPct val="100000"/>
              <a:buFont typeface="+mj-lt"/>
              <a:buAutoNum type="arabicPeriod"/>
            </a:pPr>
            <a:r>
              <a:rPr lang="en-US" b="0" i="0" dirty="0">
                <a:solidFill>
                  <a:prstClr val="white"/>
                </a:solidFill>
              </a:rPr>
              <a:t>Multifactor Authentication</a:t>
            </a:r>
          </a:p>
          <a:p>
            <a:pPr marL="365760" lvl="0" indent="-365760">
              <a:spcBef>
                <a:spcPct val="50000"/>
              </a:spcBef>
              <a:buClr>
                <a:srgbClr val="17406D">
                  <a:lumMod val="40000"/>
                  <a:lumOff val="60000"/>
                </a:srgbClr>
              </a:buClr>
              <a:buSzPct val="100000"/>
              <a:buFont typeface="+mj-lt"/>
              <a:buAutoNum type="arabicPeriod"/>
            </a:pPr>
            <a:r>
              <a:rPr lang="en-US" b="0" i="0" dirty="0">
                <a:solidFill>
                  <a:prstClr val="white"/>
                </a:solidFill>
              </a:rPr>
              <a:t>Factors and Attributes</a:t>
            </a:r>
          </a:p>
          <a:p>
            <a:pPr marL="365760" lvl="0" indent="-365760">
              <a:spcBef>
                <a:spcPct val="50000"/>
              </a:spcBef>
              <a:buClr>
                <a:srgbClr val="17406D">
                  <a:lumMod val="40000"/>
                  <a:lumOff val="60000"/>
                </a:srgbClr>
              </a:buClr>
              <a:buSzPct val="100000"/>
              <a:buFont typeface="+mj-lt"/>
              <a:buAutoNum type="arabicPeriod"/>
            </a:pPr>
            <a:r>
              <a:rPr lang="en-US" b="0" i="0" dirty="0">
                <a:solidFill>
                  <a:prstClr val="white"/>
                </a:solidFill>
              </a:rPr>
              <a:t>Biometrics</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Summarize authentication and authorization design concepts</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4</a:t>
            </a:fld>
            <a:endParaRPr lang="en-US" altLang="en-US" dirty="0">
              <a:solidFill>
                <a:prstClr val="white"/>
              </a:solidFill>
            </a:endParaRPr>
          </a:p>
        </p:txBody>
      </p:sp>
    </p:spTree>
    <p:extLst>
      <p:ext uri="{BB962C8B-B14F-4D97-AF65-F5344CB8AC3E}">
        <p14:creationId xmlns:p14="http://schemas.microsoft.com/office/powerpoint/2010/main" val="192245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pPr lvl="0"/>
            <a:r>
              <a:rPr lang="en-US"/>
              <a:t>Authentication</a:t>
            </a:r>
          </a:p>
          <a:p>
            <a:endParaRPr lang="en-US" dirty="0"/>
          </a:p>
        </p:txBody>
      </p:sp>
      <p:sp>
        <p:nvSpPr>
          <p:cNvPr id="11" name="Title 10"/>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40</a:t>
            </a:fld>
            <a:endParaRPr lang="en-US" altLang="en-US" noProof="0" dirty="0"/>
          </a:p>
        </p:txBody>
      </p:sp>
      <p:graphicFrame>
        <p:nvGraphicFramePr>
          <p:cNvPr id="12" name="Table 11"/>
          <p:cNvGraphicFramePr>
            <a:graphicFrameLocks noGrp="1"/>
          </p:cNvGraphicFramePr>
          <p:nvPr>
            <p:extLst>
              <p:ext uri="{D42A27DB-BD31-4B8C-83A1-F6EECF244321}">
                <p14:modId xmlns:p14="http://schemas.microsoft.com/office/powerpoint/2010/main" val="1549957285"/>
              </p:ext>
            </p:extLst>
          </p:nvPr>
        </p:nvGraphicFramePr>
        <p:xfrm>
          <a:off x="664686" y="1752600"/>
          <a:ext cx="7564914" cy="3545840"/>
        </p:xfrm>
        <a:graphic>
          <a:graphicData uri="http://schemas.openxmlformats.org/drawingml/2006/table">
            <a:tbl>
              <a:tblPr>
                <a:effectLst>
                  <a:outerShdw blurRad="50800" dist="76200" dir="5400000" rotWithShape="0">
                    <a:prstClr val="black">
                      <a:alpha val="50000"/>
                    </a:prstClr>
                  </a:outerShdw>
                </a:effectLst>
                <a:tableStyleId>{5C22544A-7EE6-4342-B048-85BDC9FD1C3A}</a:tableStyleId>
              </a:tblPr>
              <a:tblGrid>
                <a:gridCol w="3657600">
                  <a:extLst>
                    <a:ext uri="{9D8B030D-6E8A-4147-A177-3AD203B41FA5}">
                      <a16:colId xmlns:a16="http://schemas.microsoft.com/office/drawing/2014/main" val="2556502872"/>
                    </a:ext>
                  </a:extLst>
                </a:gridCol>
                <a:gridCol w="3907314">
                  <a:extLst>
                    <a:ext uri="{9D8B030D-6E8A-4147-A177-3AD203B41FA5}">
                      <a16:colId xmlns:a16="http://schemas.microsoft.com/office/drawing/2014/main" val="3982039392"/>
                    </a:ext>
                  </a:extLst>
                </a:gridCol>
              </a:tblGrid>
              <a:tr h="370840">
                <a:tc>
                  <a:txBody>
                    <a:bodyPr/>
                    <a:lstStyle/>
                    <a:p>
                      <a:r>
                        <a:rPr lang="en-US" sz="1600" b="1"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Security Assertion Markup Language SAML</a:t>
                      </a:r>
                    </a:p>
                  </a:txBody>
                  <a:tcP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r>
                        <a:rPr lang="en-US" sz="1600" b="1"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OAuth / OpenID Connect (ODIC)            </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10235891"/>
                  </a:ext>
                </a:extLst>
              </a:tr>
              <a:tr h="370840">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Enterprise Single Sign-On</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Single sign-on - ODIC</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00214012"/>
                  </a:ext>
                </a:extLst>
              </a:tr>
              <a:tr h="370840">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Authentication and Authorization</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Authentication - ODIC</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641588091"/>
                  </a:ext>
                </a:extLst>
              </a:tr>
              <a:tr h="370840">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Remote access to a </a:t>
                      </a:r>
                      <a:r>
                        <a:rPr lang="en-US" sz="1600" b="0" kern="1200" dirty="0">
                          <a:solidFill>
                            <a:srgbClr val="FFC0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web portal</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Authorization - OAuth</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16393301"/>
                  </a:ext>
                </a:extLst>
              </a:tr>
              <a:tr h="370840">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Access applications from a </a:t>
                      </a:r>
                      <a:r>
                        <a:rPr lang="en-US" sz="1600" b="0" kern="1200" dirty="0">
                          <a:solidFill>
                            <a:srgbClr val="FFC0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web Portal</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74320" indent="-274320">
                        <a:buClr>
                          <a:schemeClr val="tx2">
                            <a:lumMod val="40000"/>
                            <a:lumOff val="60000"/>
                          </a:schemeClr>
                        </a:buClr>
                        <a:buFont typeface="Arial" panose="020B0604020202020204" pitchFamily="34" charset="0"/>
                        <a:buChar char="•"/>
                      </a:pPr>
                      <a:r>
                        <a:rPr lang="en-US" sz="1600" b="0" kern="1200" dirty="0">
                          <a:solidFill>
                            <a:srgbClr val="FFC0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Does not expose users’ password (OAuth)</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84068876"/>
                  </a:ext>
                </a:extLst>
              </a:tr>
              <a:tr h="370840">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Centralized Identity Source</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74320" indent="-274320">
                        <a:buClr>
                          <a:schemeClr val="tx2">
                            <a:lumMod val="40000"/>
                            <a:lumOff val="60000"/>
                          </a:schemeClr>
                        </a:buClr>
                        <a:buFont typeface="Arial" panose="020B0604020202020204" pitchFamily="34" charset="0"/>
                        <a:buChar char="•"/>
                      </a:pPr>
                      <a:r>
                        <a:rPr lang="en-US" sz="1600" b="0" kern="1200" dirty="0">
                          <a:solidFill>
                            <a:srgbClr val="FFC0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Used with mobile applications</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48231844"/>
                  </a:ext>
                </a:extLst>
              </a:tr>
              <a:tr h="370840">
                <a:tc>
                  <a:txBody>
                    <a:bodyPr/>
                    <a:lstStyle/>
                    <a:p>
                      <a:pPr marL="274320" indent="-274320">
                        <a:buClr>
                          <a:schemeClr val="tx2">
                            <a:lumMod val="40000"/>
                            <a:lumOff val="60000"/>
                          </a:schemeClr>
                        </a:buClr>
                        <a:buFont typeface="Arial" panose="020B0604020202020204" pitchFamily="34" charset="0"/>
                        <a:buChar char="•"/>
                      </a:pPr>
                      <a:r>
                        <a:rPr lang="en-US" sz="1600" b="0" kern="1200" dirty="0">
                          <a:solidFill>
                            <a:srgbClr val="FFC0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SOAP API</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74320" marR="0" lvl="0" indent="-274320" algn="l" defTabSz="914400" rtl="0" eaLnBrk="1" fontAlgn="auto" latinLnBrk="0" hangingPunct="1">
                        <a:lnSpc>
                          <a:spcPct val="100000"/>
                        </a:lnSpc>
                        <a:spcBef>
                          <a:spcPts val="0"/>
                        </a:spcBef>
                        <a:spcAft>
                          <a:spcPts val="0"/>
                        </a:spcAft>
                        <a:buClr>
                          <a:schemeClr val="tx2">
                            <a:lumMod val="40000"/>
                            <a:lumOff val="60000"/>
                          </a:schemeClr>
                        </a:buClr>
                        <a:buSzTx/>
                        <a:buFont typeface="Arial" panose="020B0604020202020204" pitchFamily="34" charset="0"/>
                        <a:buChar char="•"/>
                        <a:tabLst/>
                        <a:defRPr/>
                      </a:pPr>
                      <a:r>
                        <a:rPr lang="en-US" sz="1600" b="0" kern="1200" dirty="0">
                          <a:solidFill>
                            <a:srgbClr val="FFC000"/>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REST API</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12620493"/>
                  </a:ext>
                </a:extLst>
              </a:tr>
              <a:tr h="370840">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SAML Assertion Token (Cookie)</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74320" marR="0" lvl="0" indent="-274320" algn="l" defTabSz="914400" rtl="0" eaLnBrk="1" fontAlgn="auto" latinLnBrk="0" hangingPunct="1">
                        <a:lnSpc>
                          <a:spcPct val="100000"/>
                        </a:lnSpc>
                        <a:spcBef>
                          <a:spcPts val="0"/>
                        </a:spcBef>
                        <a:spcAft>
                          <a:spcPts val="0"/>
                        </a:spcAft>
                        <a:buClr>
                          <a:schemeClr val="tx2">
                            <a:lumMod val="40000"/>
                            <a:lumOff val="60000"/>
                          </a:schemeClr>
                        </a:buClr>
                        <a:buSzTx/>
                        <a:buFont typeface="Arial" panose="020B0604020202020204" pitchFamily="34" charset="0"/>
                        <a:buChar char="•"/>
                        <a:tabLst/>
                        <a:defRP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JWT Token (JSON Web Token)</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19857264"/>
                  </a:ext>
                </a:extLst>
              </a:tr>
              <a:tr h="370840">
                <a:tc>
                  <a:txBody>
                    <a:bodyPr/>
                    <a:lstStyle/>
                    <a:p>
                      <a:pPr marL="274320" indent="-274320">
                        <a:buClr>
                          <a:schemeClr val="tx2">
                            <a:lumMod val="40000"/>
                            <a:lumOff val="60000"/>
                          </a:schemeClr>
                        </a:buClr>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XML format</a:t>
                      </a:r>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74320" marR="0" lvl="0" indent="-274320" algn="l" defTabSz="914400" rtl="0" eaLnBrk="1" fontAlgn="auto" latinLnBrk="0" hangingPunct="1">
                        <a:lnSpc>
                          <a:spcPct val="100000"/>
                        </a:lnSpc>
                        <a:spcBef>
                          <a:spcPts val="0"/>
                        </a:spcBef>
                        <a:spcAft>
                          <a:spcPts val="0"/>
                        </a:spcAft>
                        <a:buClr>
                          <a:srgbClr val="17406D">
                            <a:lumMod val="40000"/>
                            <a:lumOff val="60000"/>
                          </a:srgbClr>
                        </a:buClr>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JSON format (JavaScript Object Notation)</a:t>
                      </a: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85391446"/>
                  </a:ext>
                </a:extLst>
              </a:tr>
            </a:tbl>
          </a:graphicData>
        </a:graphic>
      </p:graphicFrame>
    </p:spTree>
    <p:extLst>
      <p:ext uri="{BB962C8B-B14F-4D97-AF65-F5344CB8AC3E}">
        <p14:creationId xmlns:p14="http://schemas.microsoft.com/office/powerpoint/2010/main" val="206120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deo Player">
                <a:extLst>
                  <a:ext uri="{FF2B5EF4-FFF2-40B4-BE49-F238E27FC236}">
                    <a16:creationId xmlns:a16="http://schemas.microsoft.com/office/drawing/2014/main" id="{36ADE023-B057-8948-9021-3C0BDC16A2F6}"/>
                  </a:ext>
                </a:extLst>
              </p:cNvPr>
              <p:cNvGraphicFramePr>
                <a:graphicFrameLocks noGrp="1"/>
              </p:cNvGraphicFramePr>
              <p:nvPr/>
            </p:nvGraphicFramePr>
            <p:xfrm>
              <a:off x="0" y="762000"/>
              <a:ext cx="9067800" cy="527685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Web Video Player">
                <a:extLst>
                  <a:ext uri="{FF2B5EF4-FFF2-40B4-BE49-F238E27FC236}">
                    <a16:creationId xmlns:a16="http://schemas.microsoft.com/office/drawing/2014/main" id="{36ADE023-B057-8948-9021-3C0BDC16A2F6}"/>
                  </a:ext>
                </a:extLst>
              </p:cNvPr>
              <p:cNvPicPr>
                <a:picLocks noGrp="1" noRot="1" noChangeAspect="1" noMove="1" noResize="1" noEditPoints="1" noAdjustHandles="1" noChangeArrowheads="1" noChangeShapeType="1"/>
              </p:cNvPicPr>
              <p:nvPr/>
            </p:nvPicPr>
            <p:blipFill>
              <a:blip r:embed="rId4"/>
              <a:stretch>
                <a:fillRect/>
              </a:stretch>
            </p:blipFill>
            <p:spPr>
              <a:xfrm>
                <a:off x="0" y="762000"/>
                <a:ext cx="9067800" cy="5276850"/>
              </a:xfrm>
              <a:prstGeom prst="rect">
                <a:avLst/>
              </a:prstGeom>
            </p:spPr>
          </p:pic>
        </mc:Fallback>
      </mc:AlternateContent>
      <p:sp>
        <p:nvSpPr>
          <p:cNvPr id="3" name="Slide Number Placeholder 46">
            <a:extLst>
              <a:ext uri="{FF2B5EF4-FFF2-40B4-BE49-F238E27FC236}">
                <a16:creationId xmlns:a16="http://schemas.microsoft.com/office/drawing/2014/main" id="{15BC0623-436C-5245-8140-7A5E5587F8FA}"/>
              </a:ext>
            </a:extLst>
          </p:cNvPr>
          <p:cNvSpPr txBox="1">
            <a:spLocks/>
          </p:cNvSpPr>
          <p:nvPr/>
        </p:nvSpPr>
        <p:spPr>
          <a:xfrm>
            <a:off x="7988300" y="6524625"/>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CF8BF5C1-0C31-4117-9346-26B34DEE768C}" type="slidenum">
              <a:rPr lang="en-US" altLang="en-US" sz="1050" smtClean="0"/>
              <a:pPr algn="ctr"/>
              <a:t>41</a:t>
            </a:fld>
            <a:endParaRPr lang="en-US" altLang="en-US" sz="1050" dirty="0"/>
          </a:p>
        </p:txBody>
      </p:sp>
      <p:sp>
        <p:nvSpPr>
          <p:cNvPr id="5" name="Slide Number Placeholder 3">
            <a:extLst>
              <a:ext uri="{FF2B5EF4-FFF2-40B4-BE49-F238E27FC236}">
                <a16:creationId xmlns:a16="http://schemas.microsoft.com/office/drawing/2014/main" id="{2E5E8D3A-F20D-0549-B9BC-100786F41E9F}"/>
              </a:ext>
            </a:extLst>
          </p:cNvPr>
          <p:cNvSpPr txBox="1">
            <a:spLocks/>
          </p:cNvSpPr>
          <p:nvPr/>
        </p:nvSpPr>
        <p:spPr>
          <a:xfrm>
            <a:off x="8119184" y="6553200"/>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fld id="{CF8BF5C1-0C31-4117-9346-26B34DEE768C}" type="slidenum">
              <a:rPr lang="en-US" altLang="en-US" sz="1000" smtClean="0">
                <a:solidFill>
                  <a:prstClr val="white"/>
                </a:solidFill>
              </a:rPr>
              <a:pPr algn="ctr">
                <a:defRPr/>
              </a:pPr>
              <a:t>41</a:t>
            </a:fld>
            <a:endParaRPr lang="en-US" altLang="en-US" sz="1000" dirty="0">
              <a:solidFill>
                <a:prstClr val="white"/>
              </a:solidFill>
            </a:endParaRPr>
          </a:p>
        </p:txBody>
      </p:sp>
    </p:spTree>
    <p:extLst>
      <p:ext uri="{BB962C8B-B14F-4D97-AF65-F5344CB8AC3E}">
        <p14:creationId xmlns:p14="http://schemas.microsoft.com/office/powerpoint/2010/main" val="1117889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Authentication</a:t>
            </a:r>
          </a:p>
          <a:p>
            <a:pPr lvl="1"/>
            <a:r>
              <a:rPr lang="en-US" sz="1800" dirty="0"/>
              <a:t>Kerberos  </a:t>
            </a:r>
          </a:p>
          <a:p>
            <a:pPr lvl="2"/>
            <a:r>
              <a:rPr lang="en-US" sz="1600" b="0" dirty="0"/>
              <a:t>Ticket Granting Ticket (TGT) user logs in to an Active Directory domain (Microsoft Windows) using Kerberos authentication</a:t>
            </a:r>
          </a:p>
          <a:p>
            <a:pPr lvl="3"/>
            <a:r>
              <a:rPr lang="en-US" sz="1600" b="0" dirty="0"/>
              <a:t>UDP Port 88</a:t>
            </a:r>
          </a:p>
          <a:p>
            <a:pPr lvl="3"/>
            <a:r>
              <a:rPr lang="en-US" sz="1600" b="0" dirty="0"/>
              <a:t>It uses tickets to identify authenticated users</a:t>
            </a:r>
          </a:p>
          <a:p>
            <a:pPr lvl="3"/>
            <a:r>
              <a:rPr lang="en-US" sz="1600" b="0" dirty="0"/>
              <a:t>Accommodates Single Sign On (SSO)</a:t>
            </a:r>
          </a:p>
          <a:p>
            <a:pPr lvl="3">
              <a:spcBef>
                <a:spcPts val="600"/>
              </a:spcBef>
              <a:buClr>
                <a:srgbClr val="17406D">
                  <a:lumMod val="40000"/>
                  <a:lumOff val="60000"/>
                </a:srgbClr>
              </a:buClr>
            </a:pPr>
            <a:r>
              <a:rPr lang="en-US" sz="1600" b="0" dirty="0"/>
              <a:t>Provides mutual authentication and delegation</a:t>
            </a:r>
          </a:p>
          <a:p>
            <a:pPr lvl="3"/>
            <a:r>
              <a:rPr lang="en-US" sz="1600" b="0" dirty="0"/>
              <a:t>Supports smart card log-on (certificate-based authentication)</a:t>
            </a:r>
          </a:p>
          <a:p>
            <a:pPr lvl="3"/>
            <a:r>
              <a:rPr lang="en-US" sz="1600" b="0" dirty="0"/>
              <a:t>Kerberos can be accessed by entering a username and password</a:t>
            </a:r>
          </a:p>
          <a:p>
            <a:pPr lvl="3"/>
            <a:r>
              <a:rPr lang="en-US" sz="1600" b="0" dirty="0"/>
              <a:t>Uses timestamps and updated sequence numbers (USN), preventing replay attacks </a:t>
            </a:r>
          </a:p>
          <a:p>
            <a:pPr lvl="3"/>
            <a:r>
              <a:rPr lang="en-US" sz="1600" b="0" dirty="0"/>
              <a:t>All servers and computer timing are within 5 minutes of each other</a:t>
            </a:r>
          </a:p>
          <a:p>
            <a:pPr lvl="3"/>
            <a:r>
              <a:rPr lang="en-US" sz="1600" b="0" dirty="0"/>
              <a:t>Replaces NTLM, </a:t>
            </a:r>
            <a:r>
              <a:rPr lang="en-US" sz="1400" dirty="0"/>
              <a:t>disable NTLM to mitigate a pass-the-hash vulnerability on a Windows infrastructure</a:t>
            </a:r>
          </a:p>
          <a:p>
            <a:pPr lvl="3"/>
            <a:endParaRPr lang="en-US" b="0" dirty="0"/>
          </a:p>
        </p:txBody>
      </p:sp>
      <p:sp>
        <p:nvSpPr>
          <p:cNvPr id="3" name="Title 2"/>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42</a:t>
            </a:fld>
            <a:endParaRPr lang="en-US" altLang="en-US" noProof="0" dirty="0"/>
          </a:p>
        </p:txBody>
      </p:sp>
    </p:spTree>
    <p:extLst>
      <p:ext uri="{BB962C8B-B14F-4D97-AF65-F5344CB8AC3E}">
        <p14:creationId xmlns:p14="http://schemas.microsoft.com/office/powerpoint/2010/main" val="3904991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3999" y="565628"/>
            <a:ext cx="7068457" cy="446916"/>
          </a:xfrm>
          <a:prstGeom prst="rect">
            <a:avLst/>
          </a:prstGeom>
        </p:spPr>
        <p:txBody>
          <a:bodyPr vert="horz" wrap="square" lIns="0" tIns="61594" rIns="0" bIns="0" rtlCol="0">
            <a:spAutoFit/>
          </a:bodyPr>
          <a:lstStyle/>
          <a:p>
            <a:pPr marL="2192020" marR="5080" indent="-2179320">
              <a:lnSpc>
                <a:spcPts val="3020"/>
              </a:lnSpc>
              <a:spcBef>
                <a:spcPts val="484"/>
              </a:spcBef>
            </a:pPr>
            <a:r>
              <a:rPr lang="en-US" dirty="0"/>
              <a:t>Access Controls</a:t>
            </a:r>
            <a:endParaRPr spc="-10" dirty="0"/>
          </a:p>
        </p:txBody>
      </p:sp>
      <p:sp>
        <p:nvSpPr>
          <p:cNvPr id="7" name="Slide Number Placeholder 46">
            <a:extLst>
              <a:ext uri="{FF2B5EF4-FFF2-40B4-BE49-F238E27FC236}">
                <a16:creationId xmlns:a16="http://schemas.microsoft.com/office/drawing/2014/main" id="{6C382480-7B36-C34E-8158-6BB31D4BD3E8}"/>
              </a:ext>
            </a:extLst>
          </p:cNvPr>
          <p:cNvSpPr txBox="1">
            <a:spLocks/>
          </p:cNvSpPr>
          <p:nvPr/>
        </p:nvSpPr>
        <p:spPr>
          <a:xfrm>
            <a:off x="7988300" y="6524625"/>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CF8BF5C1-0C31-4117-9346-26B34DEE768C}" type="slidenum">
              <a:rPr lang="en-US" altLang="en-US" sz="1050" smtClean="0"/>
              <a:pPr algn="ctr"/>
              <a:t>43</a:t>
            </a:fld>
            <a:endParaRPr lang="en-US" altLang="en-US" sz="1050" dirty="0"/>
          </a:p>
        </p:txBody>
      </p:sp>
      <p:sp>
        <p:nvSpPr>
          <p:cNvPr id="8" name="TextBox 7">
            <a:extLst>
              <a:ext uri="{FF2B5EF4-FFF2-40B4-BE49-F238E27FC236}">
                <a16:creationId xmlns:a16="http://schemas.microsoft.com/office/drawing/2014/main" id="{51161721-8824-CA4C-A61E-06DFFF9AC1CE}"/>
              </a:ext>
            </a:extLst>
          </p:cNvPr>
          <p:cNvSpPr txBox="1"/>
          <p:nvPr/>
        </p:nvSpPr>
        <p:spPr>
          <a:xfrm>
            <a:off x="957627" y="1495201"/>
            <a:ext cx="7228745" cy="1933799"/>
          </a:xfrm>
          <a:prstGeom prst="rect">
            <a:avLst/>
          </a:prstGeom>
          <a:noFill/>
        </p:spPr>
        <p:txBody>
          <a:bodyPr wrap="square" rtlCol="0">
            <a:spAutoFit/>
          </a:bodyPr>
          <a:lstStyle/>
          <a:p>
            <a:pPr marL="342900" indent="-342900">
              <a:lnSpc>
                <a:spcPct val="150000"/>
              </a:lnSpc>
              <a:buAutoNum type="arabicParenR"/>
            </a:pPr>
            <a:r>
              <a:rPr lang="en-US" sz="1600" dirty="0">
                <a:solidFill>
                  <a:schemeClr val="bg1"/>
                </a:solidFill>
                <a:latin typeface="Calibri" panose="020F0502020204030204" pitchFamily="34" charset="0"/>
                <a:cs typeface="Calibri" panose="020F0502020204030204" pitchFamily="34" charset="0"/>
              </a:rPr>
              <a:t>Role-based Access Control (</a:t>
            </a:r>
            <a:r>
              <a:rPr lang="en-US" sz="1600" dirty="0" err="1">
                <a:solidFill>
                  <a:schemeClr val="bg1"/>
                </a:solidFill>
                <a:latin typeface="Calibri" panose="020F0502020204030204" pitchFamily="34" charset="0"/>
                <a:cs typeface="Calibri" panose="020F0502020204030204" pitchFamily="34" charset="0"/>
              </a:rPr>
              <a:t>RoBAC</a:t>
            </a:r>
            <a:r>
              <a:rPr lang="en-US" sz="1600" dirty="0">
                <a:solidFill>
                  <a:schemeClr val="bg1"/>
                </a:solidFill>
                <a:latin typeface="Calibri" panose="020F0502020204030204" pitchFamily="34" charset="0"/>
                <a:cs typeface="Calibri" panose="020F0502020204030204" pitchFamily="34" charset="0"/>
              </a:rPr>
              <a:t>)</a:t>
            </a:r>
          </a:p>
          <a:p>
            <a:pPr marL="342900" indent="-342900">
              <a:lnSpc>
                <a:spcPct val="150000"/>
              </a:lnSpc>
              <a:buAutoNum type="arabicParenR"/>
            </a:pPr>
            <a:r>
              <a:rPr lang="en-US" sz="1600" dirty="0">
                <a:solidFill>
                  <a:schemeClr val="bg1"/>
                </a:solidFill>
                <a:latin typeface="Calibri" panose="020F0502020204030204" pitchFamily="34" charset="0"/>
                <a:cs typeface="Calibri" panose="020F0502020204030204" pitchFamily="34" charset="0"/>
              </a:rPr>
              <a:t>Discretionary Access Control (DAC)</a:t>
            </a:r>
          </a:p>
          <a:p>
            <a:pPr marL="342900" indent="-342900">
              <a:lnSpc>
                <a:spcPct val="150000"/>
              </a:lnSpc>
              <a:buAutoNum type="arabicParenR"/>
            </a:pPr>
            <a:r>
              <a:rPr lang="en-US" sz="1600" dirty="0">
                <a:solidFill>
                  <a:schemeClr val="bg1"/>
                </a:solidFill>
                <a:latin typeface="Calibri" panose="020F0502020204030204" pitchFamily="34" charset="0"/>
                <a:cs typeface="Calibri" panose="020F0502020204030204" pitchFamily="34" charset="0"/>
              </a:rPr>
              <a:t>Mandatory Access Control (MAC)</a:t>
            </a:r>
          </a:p>
          <a:p>
            <a:pPr marL="342900" indent="-342900">
              <a:lnSpc>
                <a:spcPct val="150000"/>
              </a:lnSpc>
              <a:buAutoNum type="arabicParenR"/>
            </a:pPr>
            <a:r>
              <a:rPr lang="en-US" sz="1600" dirty="0">
                <a:solidFill>
                  <a:schemeClr val="bg1"/>
                </a:solidFill>
                <a:latin typeface="Calibri" panose="020F0502020204030204" pitchFamily="34" charset="0"/>
                <a:cs typeface="Calibri" panose="020F0502020204030204" pitchFamily="34" charset="0"/>
              </a:rPr>
              <a:t>Rule-based Access Control (</a:t>
            </a:r>
            <a:r>
              <a:rPr lang="en-US" sz="1600" dirty="0" err="1">
                <a:solidFill>
                  <a:schemeClr val="bg1"/>
                </a:solidFill>
                <a:latin typeface="Calibri" panose="020F0502020204030204" pitchFamily="34" charset="0"/>
                <a:cs typeface="Calibri" panose="020F0502020204030204" pitchFamily="34" charset="0"/>
              </a:rPr>
              <a:t>RuBAC</a:t>
            </a:r>
            <a:r>
              <a:rPr lang="en-US" sz="1600" dirty="0">
                <a:solidFill>
                  <a:schemeClr val="bg1"/>
                </a:solidFill>
                <a:latin typeface="Calibri" panose="020F0502020204030204" pitchFamily="34" charset="0"/>
                <a:cs typeface="Calibri" panose="020F0502020204030204" pitchFamily="34" charset="0"/>
              </a:rPr>
              <a:t>)</a:t>
            </a:r>
          </a:p>
          <a:p>
            <a:pPr marL="342900" indent="-342900">
              <a:lnSpc>
                <a:spcPct val="150000"/>
              </a:lnSpc>
              <a:buAutoNum type="arabicParenR"/>
            </a:pPr>
            <a:r>
              <a:rPr lang="en-US" sz="1600" dirty="0">
                <a:solidFill>
                  <a:schemeClr val="bg1"/>
                </a:solidFill>
                <a:latin typeface="Calibri" panose="020F0502020204030204" pitchFamily="34" charset="0"/>
                <a:cs typeface="Calibri" panose="020F0502020204030204" pitchFamily="34" charset="0"/>
              </a:rPr>
              <a:t>Attribute-based Access Control (</a:t>
            </a:r>
            <a:r>
              <a:rPr lang="en-US" sz="1600" dirty="0" err="1">
                <a:solidFill>
                  <a:schemeClr val="bg1"/>
                </a:solidFill>
                <a:latin typeface="Calibri" panose="020F0502020204030204" pitchFamily="34" charset="0"/>
                <a:cs typeface="Calibri" panose="020F0502020204030204" pitchFamily="34" charset="0"/>
              </a:rPr>
              <a:t>ABAC</a:t>
            </a:r>
            <a:r>
              <a:rPr lang="en-US" sz="1600" dirty="0">
                <a:solidFill>
                  <a:schemeClr val="bg1"/>
                </a:solidFill>
                <a:latin typeface="Calibri" panose="020F0502020204030204" pitchFamily="34" charset="0"/>
                <a:cs typeface="Calibri" panose="020F0502020204030204" pitchFamily="34" charset="0"/>
              </a:rPr>
              <a:t>)</a:t>
            </a:r>
          </a:p>
        </p:txBody>
      </p:sp>
      <p:sp>
        <p:nvSpPr>
          <p:cNvPr id="5" name="Slide Number Placeholder 3">
            <a:extLst>
              <a:ext uri="{FF2B5EF4-FFF2-40B4-BE49-F238E27FC236}">
                <a16:creationId xmlns:a16="http://schemas.microsoft.com/office/drawing/2014/main" id="{71855FB1-BF4E-D04B-B196-B9FFC080A3E8}"/>
              </a:ext>
            </a:extLst>
          </p:cNvPr>
          <p:cNvSpPr txBox="1">
            <a:spLocks/>
          </p:cNvSpPr>
          <p:nvPr/>
        </p:nvSpPr>
        <p:spPr>
          <a:xfrm>
            <a:off x="8140700" y="6553200"/>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fld id="{CF8BF5C1-0C31-4117-9346-26B34DEE768C}" type="slidenum">
              <a:rPr lang="en-US" altLang="en-US" sz="1000" smtClean="0">
                <a:solidFill>
                  <a:prstClr val="white"/>
                </a:solidFill>
              </a:rPr>
              <a:pPr algn="ctr">
                <a:defRPr/>
              </a:pPr>
              <a:t>43</a:t>
            </a:fld>
            <a:endParaRPr lang="en-US" altLang="en-US" sz="1000" dirty="0">
              <a:solidFill>
                <a:prstClr val="white"/>
              </a:solidFill>
            </a:endParaRPr>
          </a:p>
        </p:txBody>
      </p:sp>
    </p:spTree>
    <p:extLst>
      <p:ext uri="{BB962C8B-B14F-4D97-AF65-F5344CB8AC3E}">
        <p14:creationId xmlns:p14="http://schemas.microsoft.com/office/powerpoint/2010/main" val="918940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Access control schemes</a:t>
            </a:r>
          </a:p>
          <a:p>
            <a:pPr lvl="1"/>
            <a:r>
              <a:rPr lang="en-US" sz="1800" dirty="0"/>
              <a:t>Least privilege</a:t>
            </a:r>
          </a:p>
          <a:p>
            <a:pPr lvl="2"/>
            <a:r>
              <a:rPr lang="en-US" sz="1600" b="0" dirty="0"/>
              <a:t>Most limited access required so a users can perform their job role; this is known as need-to-know basis</a:t>
            </a:r>
          </a:p>
          <a:p>
            <a:pPr lvl="3"/>
            <a:r>
              <a:rPr lang="en-US" sz="1600" b="0" dirty="0"/>
              <a:t>Read = A user can read the content of an existing file</a:t>
            </a:r>
          </a:p>
          <a:p>
            <a:pPr lvl="3"/>
            <a:r>
              <a:rPr lang="en-US" sz="1600" b="0" dirty="0"/>
              <a:t>Write = A user can modify the content of an existing file and delete an existing file</a:t>
            </a:r>
          </a:p>
          <a:p>
            <a:pPr lvl="3"/>
            <a:r>
              <a:rPr lang="en-US" sz="1600" b="0" dirty="0"/>
              <a:t>Create (Execute) = A user can create a new file and place data within the file</a:t>
            </a:r>
          </a:p>
          <a:p>
            <a:endParaRPr lang="en-US" dirty="0"/>
          </a:p>
        </p:txBody>
      </p:sp>
      <p:sp>
        <p:nvSpPr>
          <p:cNvPr id="3" name="Title 2"/>
          <p:cNvSpPr>
            <a:spLocks noGrp="1"/>
          </p:cNvSpPr>
          <p:nvPr>
            <p:ph type="title"/>
          </p:nvPr>
        </p:nvSpPr>
        <p:spPr/>
        <p:txBody>
          <a:bodyPr/>
          <a:lstStyle/>
          <a:p>
            <a:r>
              <a:rPr lang="en-US" dirty="0"/>
              <a:t>Given a scenario, implement authentication &amp; authorization solutions</a:t>
            </a:r>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44</a:t>
            </a:fld>
            <a:endParaRPr lang="en-US" altLang="en-US" noProof="0" dirty="0"/>
          </a:p>
        </p:txBody>
      </p:sp>
    </p:spTree>
    <p:extLst>
      <p:ext uri="{BB962C8B-B14F-4D97-AF65-F5344CB8AC3E}">
        <p14:creationId xmlns:p14="http://schemas.microsoft.com/office/powerpoint/2010/main" val="625220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Access control schemes</a:t>
            </a:r>
          </a:p>
          <a:p>
            <a:pPr lvl="1"/>
            <a:r>
              <a:rPr lang="en-US" dirty="0"/>
              <a:t>Role-Based Access Control (</a:t>
            </a:r>
            <a:r>
              <a:rPr lang="en-US" dirty="0" err="1"/>
              <a:t>RoBAC</a:t>
            </a:r>
            <a:r>
              <a:rPr lang="en-US" dirty="0"/>
              <a:t>)</a:t>
            </a:r>
          </a:p>
          <a:p>
            <a:pPr lvl="2"/>
            <a:r>
              <a:rPr lang="en-US" dirty="0"/>
              <a:t>Grants access based on a user’s role</a:t>
            </a:r>
          </a:p>
          <a:p>
            <a:pPr lvl="2"/>
            <a:r>
              <a:rPr lang="en-US" dirty="0"/>
              <a:t>Often implemented with security groups </a:t>
            </a:r>
          </a:p>
          <a:p>
            <a:endParaRPr lang="en-US" dirty="0"/>
          </a:p>
        </p:txBody>
      </p:sp>
      <p:sp>
        <p:nvSpPr>
          <p:cNvPr id="7" name="Title 6"/>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45</a:t>
            </a:fld>
            <a:endParaRPr lang="en-US" altLang="en-US" noProof="0" dirty="0"/>
          </a:p>
        </p:txBody>
      </p:sp>
      <p:sp>
        <p:nvSpPr>
          <p:cNvPr id="9" name="Text Placeholder 9"/>
          <p:cNvSpPr txBox="1">
            <a:spLocks/>
          </p:cNvSpPr>
          <p:nvPr/>
        </p:nvSpPr>
        <p:spPr>
          <a:xfrm>
            <a:off x="4147371" y="3160567"/>
            <a:ext cx="4808220" cy="1514555"/>
          </a:xfrm>
          <a:prstGeom prst="rect">
            <a:avLst/>
          </a:prstGeom>
        </p:spPr>
        <p:txBody>
          <a:bodyPr/>
          <a:lstStyle>
            <a:lvl1pPr marL="285750" indent="-285750" algn="l" rtl="0" eaLnBrk="1" fontAlgn="base" hangingPunct="1">
              <a:spcBef>
                <a:spcPct val="50000"/>
              </a:spcBef>
              <a:spcAft>
                <a:spcPct val="0"/>
              </a:spcAft>
              <a:buClr>
                <a:srgbClr val="151C77"/>
              </a:buClr>
              <a:buSzPct val="80000"/>
              <a:buFont typeface="Wingdings" panose="05000000000000000000"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anose="05000000000000000000"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274320" marR="0" lvl="1" indent="-274320" algn="l" defTabSz="914400" rtl="0" eaLnBrk="1" fontAlgn="base" latinLnBrk="0" hangingPunct="1">
              <a:lnSpc>
                <a:spcPct val="100000"/>
              </a:lnSpc>
              <a:spcBef>
                <a:spcPts val="900"/>
              </a:spcBef>
              <a:spcAft>
                <a:spcPct val="0"/>
              </a:spcAft>
              <a:buClr>
                <a:schemeClr val="tx2">
                  <a:lumMod val="40000"/>
                  <a:lumOff val="60000"/>
                </a:schemeClr>
              </a:buClr>
              <a:buSzPct val="100000"/>
              <a:buFont typeface="Arial" panose="020B0604020202020204" pitchFamily="34" charset="0"/>
              <a:buChar char="•"/>
              <a:tabLst/>
              <a:defRPr/>
            </a:pPr>
            <a:r>
              <a:rPr kumimoji="0" 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Group-Based Access Control</a:t>
            </a:r>
          </a:p>
          <a:p>
            <a:pPr marL="548640" marR="0" lvl="2" indent="-274320" algn="l" defTabSz="914400" rtl="0" eaLnBrk="1" fontAlgn="base" latinLnBrk="0" hangingPunct="1">
              <a:lnSpc>
                <a:spcPct val="100000"/>
              </a:lnSpc>
              <a:spcBef>
                <a:spcPts val="900"/>
              </a:spcBef>
              <a:spcAft>
                <a:spcPct val="0"/>
              </a:spcAft>
              <a:buClr>
                <a:schemeClr val="tx2">
                  <a:lumMod val="40000"/>
                  <a:lumOff val="60000"/>
                </a:schemeClr>
              </a:buClr>
              <a:buSzPct val="100000"/>
              <a:buFont typeface="Arial" panose="020B0604020202020204" pitchFamily="34" charset="0"/>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Simplifies management</a:t>
            </a:r>
          </a:p>
          <a:p>
            <a:pPr marL="548640" marR="0" lvl="2" indent="-274320" algn="l" defTabSz="914400" rtl="0" eaLnBrk="1" fontAlgn="base" latinLnBrk="0" hangingPunct="1">
              <a:lnSpc>
                <a:spcPct val="100000"/>
              </a:lnSpc>
              <a:spcBef>
                <a:spcPts val="900"/>
              </a:spcBef>
              <a:spcAft>
                <a:spcPct val="0"/>
              </a:spcAft>
              <a:buClr>
                <a:schemeClr val="tx2">
                  <a:lumMod val="40000"/>
                  <a:lumOff val="60000"/>
                </a:schemeClr>
              </a:buClr>
              <a:buSzPct val="100000"/>
              <a:buFont typeface="Arial" panose="020B0604020202020204" pitchFamily="34" charset="0"/>
              <a:buChar char="–"/>
              <a:tabLst/>
              <a:defRPr/>
            </a:pPr>
            <a:r>
              <a:rPr kumimoji="0" 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Account management policy  for large companies</a:t>
            </a:r>
          </a:p>
          <a:p>
            <a:pPr marL="0" marR="0" lvl="0" indent="0" algn="l" defTabSz="914400" rtl="0" eaLnBrk="1" fontAlgn="base" latinLnBrk="0" hangingPunct="1">
              <a:lnSpc>
                <a:spcPct val="100000"/>
              </a:lnSpc>
              <a:spcBef>
                <a:spcPct val="50000"/>
              </a:spcBef>
              <a:spcAft>
                <a:spcPct val="0"/>
              </a:spcAft>
              <a:buClr>
                <a:srgbClr val="151C77"/>
              </a:buClr>
              <a:buSzPct val="80000"/>
              <a:buNone/>
              <a:tabLst/>
              <a:defRPr/>
            </a:pPr>
            <a:endParaRPr kumimoji="0" lang="en-US" sz="2000" b="1" i="0" u="none" strike="noStrike" kern="0" cap="none" spc="0" normalizeH="0" baseline="0" noProof="0" dirty="0">
              <a:ln>
                <a:noFill/>
              </a:ln>
              <a:solidFill>
                <a:schemeClr val="bg1"/>
              </a:solidFill>
              <a:effectLst/>
              <a:uLnTx/>
              <a:uFillTx/>
              <a:latin typeface="Arial"/>
              <a:ea typeface="+mn-ea"/>
              <a:cs typeface="+mn-cs"/>
            </a:endParaRPr>
          </a:p>
        </p:txBody>
      </p:sp>
      <p:sp>
        <p:nvSpPr>
          <p:cNvPr id="21" name="Rounded Rectangle 20"/>
          <p:cNvSpPr>
            <a:spLocks noChangeAspect="1"/>
          </p:cNvSpPr>
          <p:nvPr/>
        </p:nvSpPr>
        <p:spPr>
          <a:xfrm>
            <a:off x="2319135" y="2803076"/>
            <a:ext cx="731520" cy="627017"/>
          </a:xfrm>
          <a:prstGeom prst="roundRect">
            <a:avLst/>
          </a:prstGeom>
          <a:blipFill rotWithShape="1">
            <a:blip r:embed="rId2"/>
            <a:stretch>
              <a:fillRect/>
            </a:stretch>
          </a:blipFill>
          <a:ln w="25400" cap="flat" cmpd="sng" algn="ctr">
            <a:noFill/>
            <a:prstDash val="solid"/>
            <a:miter lim="800000"/>
          </a:ln>
          <a:effectLst>
            <a:innerShdw blurRad="190500">
              <a:prstClr val="black"/>
            </a:innerShdw>
          </a:effectLst>
        </p:spPr>
        <p:style>
          <a:lnRef idx="2">
            <a:scrgbClr r="0" g="0" b="0"/>
          </a:lnRef>
          <a:fillRef idx="1">
            <a:scrgbClr r="0" g="0" b="0"/>
          </a:fillRef>
          <a:effectRef idx="0">
            <a:scrgbClr r="0" g="0" b="0"/>
          </a:effectRef>
          <a:fontRef idx="minor">
            <a:schemeClr val="lt1">
              <a:hueOff val="0"/>
              <a:satOff val="0"/>
              <a:lumOff val="0"/>
              <a:alphaOff val="0"/>
            </a:schemeClr>
          </a:fontRef>
        </p:style>
      </p:sp>
      <p:pic>
        <p:nvPicPr>
          <p:cNvPr id="22" name="Picture 21"/>
          <p:cNvPicPr preferRelativeResize="0">
            <a:picLocks/>
          </p:cNvPicPr>
          <p:nvPr/>
        </p:nvPicPr>
        <p:blipFill>
          <a:blip r:embed="rId3"/>
          <a:stretch>
            <a:fillRect/>
          </a:stretch>
        </p:blipFill>
        <p:spPr>
          <a:xfrm>
            <a:off x="1389423" y="2799157"/>
            <a:ext cx="731520" cy="630936"/>
          </a:xfrm>
          <a:prstGeom prst="rect">
            <a:avLst/>
          </a:prstGeom>
          <a:ln w="3175">
            <a:solidFill>
              <a:schemeClr val="tx1"/>
            </a:solidFill>
          </a:ln>
          <a:effectLst>
            <a:innerShdw blurRad="190500">
              <a:prstClr val="black"/>
            </a:innerShdw>
          </a:effectLst>
        </p:spPr>
      </p:pic>
      <p:pic>
        <p:nvPicPr>
          <p:cNvPr id="23" name="Picture 22"/>
          <p:cNvPicPr preferRelativeResize="0">
            <a:picLocks/>
          </p:cNvPicPr>
          <p:nvPr/>
        </p:nvPicPr>
        <p:blipFill>
          <a:blip r:embed="rId4"/>
          <a:stretch>
            <a:fillRect/>
          </a:stretch>
        </p:blipFill>
        <p:spPr>
          <a:xfrm>
            <a:off x="3248847" y="2799157"/>
            <a:ext cx="731520" cy="630936"/>
          </a:xfrm>
          <a:prstGeom prst="rect">
            <a:avLst/>
          </a:prstGeom>
          <a:ln w="3175">
            <a:solidFill>
              <a:schemeClr val="tx1"/>
            </a:solidFill>
          </a:ln>
          <a:effectLst>
            <a:innerShdw blurRad="190500">
              <a:prstClr val="black"/>
            </a:innerShdw>
          </a:effectLst>
        </p:spPr>
      </p:pic>
      <p:sp>
        <p:nvSpPr>
          <p:cNvPr id="25" name="Rectangle 24"/>
          <p:cNvSpPr/>
          <p:nvPr/>
        </p:nvSpPr>
        <p:spPr>
          <a:xfrm>
            <a:off x="3924300" y="5865398"/>
            <a:ext cx="1371600" cy="261610"/>
          </a:xfrm>
          <a:prstGeom prst="rect">
            <a:avLst/>
          </a:prstGeom>
          <a:ln w="12700">
            <a:noFill/>
          </a:ln>
        </p:spPr>
        <p:txBody>
          <a:bodyPr wrap="square">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sz="1100" b="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Sales group </a:t>
            </a:r>
            <a:r>
              <a:rPr lang="en-US" sz="1100" b="1" dirty="0">
                <a:solidFill>
                  <a:schemeClr val="bg1"/>
                </a:solidFill>
                <a:latin typeface="Calibri" panose="020F0502020204030204" pitchFamily="34" charset="0"/>
                <a:cs typeface="Calibri" panose="020F0502020204030204" pitchFamily="34" charset="0"/>
              </a:rPr>
              <a:t>owner</a:t>
            </a:r>
            <a:endParaRPr kumimoji="0" lang="en-US" sz="1100" b="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0528" y="5173866"/>
            <a:ext cx="731520" cy="668459"/>
          </a:xfrm>
          <a:prstGeom prst="rect">
            <a:avLst/>
          </a:prstGeom>
        </p:spPr>
      </p:pic>
      <p:sp>
        <p:nvSpPr>
          <p:cNvPr id="26" name="Rectangle 25"/>
          <p:cNvSpPr/>
          <p:nvPr/>
        </p:nvSpPr>
        <p:spPr>
          <a:xfrm>
            <a:off x="691328" y="4070772"/>
            <a:ext cx="1371600" cy="246221"/>
          </a:xfrm>
          <a:prstGeom prst="rect">
            <a:avLst/>
          </a:prstGeom>
          <a:noFill/>
          <a:ln w="12700">
            <a:solidFill>
              <a:schemeClr val="bg1"/>
            </a:solidFill>
          </a:ln>
        </p:spPr>
        <p:txBody>
          <a:bodyPr wrap="square">
            <a:spAutoFit/>
          </a:bodyPr>
          <a:lstStyle/>
          <a:p>
            <a:pPr marL="182880" marR="0" lvl="0" indent="-182880" defTabSz="457200" rtl="0" eaLnBrk="1" fontAlgn="auto" latinLnBrk="0" hangingPunct="1">
              <a:lnSpc>
                <a:spcPct val="100000"/>
              </a:lnSpc>
              <a:spcBef>
                <a:spcPts val="0"/>
              </a:spcBef>
              <a:spcAft>
                <a:spcPts val="1200"/>
              </a:spcAft>
              <a:buClr>
                <a:schemeClr val="tx2">
                  <a:lumMod val="40000"/>
                  <a:lumOff val="60000"/>
                </a:schemeClr>
              </a:buClr>
              <a:buSzTx/>
              <a:buFont typeface="+mj-lt"/>
              <a:buAutoNum type="arabicPeriod"/>
              <a:tabLst/>
              <a:defRPr/>
            </a:pPr>
            <a:r>
              <a:rPr kumimoji="0" lang="en-US" sz="1000" b="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Add user to group</a:t>
            </a:r>
          </a:p>
        </p:txBody>
      </p:sp>
      <p:sp>
        <p:nvSpPr>
          <p:cNvPr id="27" name="Rectangle 26"/>
          <p:cNvSpPr/>
          <p:nvPr/>
        </p:nvSpPr>
        <p:spPr>
          <a:xfrm>
            <a:off x="201221" y="5346395"/>
            <a:ext cx="2011680" cy="246221"/>
          </a:xfrm>
          <a:prstGeom prst="rect">
            <a:avLst/>
          </a:prstGeom>
          <a:noFill/>
          <a:ln w="12700">
            <a:solidFill>
              <a:schemeClr val="bg1"/>
            </a:solidFill>
          </a:ln>
        </p:spPr>
        <p:txBody>
          <a:bodyPr wrap="square">
            <a:spAutoFit/>
          </a:bodyPr>
          <a:lstStyle/>
          <a:p>
            <a:pPr marL="182880" marR="0" lvl="0" indent="-182880" defTabSz="457200" rtl="0" eaLnBrk="1" fontAlgn="auto" latinLnBrk="0" hangingPunct="1">
              <a:lnSpc>
                <a:spcPct val="100000"/>
              </a:lnSpc>
              <a:spcBef>
                <a:spcPts val="0"/>
              </a:spcBef>
              <a:spcAft>
                <a:spcPts val="1200"/>
              </a:spcAft>
              <a:buClr>
                <a:schemeClr val="tx2">
                  <a:lumMod val="40000"/>
                  <a:lumOff val="60000"/>
                </a:schemeClr>
              </a:buClr>
              <a:buSzTx/>
              <a:buFont typeface="+mj-lt"/>
              <a:buAutoNum type="arabicPeriod" startAt="2"/>
              <a:tabLst/>
              <a:defRPr/>
            </a:pPr>
            <a:r>
              <a:rPr kumimoji="0" lang="en-US" sz="1000" b="1"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Add sales group to </a:t>
            </a:r>
            <a:r>
              <a:rPr lang="en-US" sz="1000" b="1" dirty="0">
                <a:solidFill>
                  <a:schemeClr val="bg1"/>
                </a:solidFill>
                <a:latin typeface="Calibri" panose="020F0502020204030204" pitchFamily="34" charset="0"/>
                <a:cs typeface="Calibri" panose="020F0502020204030204" pitchFamily="34" charset="0"/>
              </a:rPr>
              <a:t>sales </a:t>
            </a:r>
            <a:r>
              <a:rPr kumimoji="0" lang="en-US" sz="1000" b="1"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folder</a:t>
            </a:r>
          </a:p>
        </p:txBody>
      </p:sp>
      <p:sp>
        <p:nvSpPr>
          <p:cNvPr id="28" name="Rectangle 27"/>
          <p:cNvSpPr/>
          <p:nvPr/>
        </p:nvSpPr>
        <p:spPr>
          <a:xfrm>
            <a:off x="3451182" y="4805145"/>
            <a:ext cx="2317835" cy="261610"/>
          </a:xfrm>
          <a:prstGeom prst="rect">
            <a:avLst/>
          </a:prstGeom>
          <a:noFill/>
          <a:ln w="12700">
            <a:solidFill>
              <a:schemeClr val="bg1"/>
            </a:solidFill>
          </a:ln>
        </p:spPr>
        <p:txBody>
          <a:bodyPr wrap="square">
            <a:spAutoFit/>
          </a:bodyPr>
          <a:lstStyle/>
          <a:p>
            <a:pPr marL="182880" marR="0" lvl="0" indent="-182880" defTabSz="457200" rtl="0" eaLnBrk="1" fontAlgn="auto" latinLnBrk="0" hangingPunct="1">
              <a:lnSpc>
                <a:spcPct val="100000"/>
              </a:lnSpc>
              <a:spcBef>
                <a:spcPts val="0"/>
              </a:spcBef>
              <a:spcAft>
                <a:spcPts val="1200"/>
              </a:spcAft>
              <a:buClr>
                <a:schemeClr val="tx2">
                  <a:lumMod val="40000"/>
                  <a:lumOff val="60000"/>
                </a:schemeClr>
              </a:buClr>
              <a:buSzTx/>
              <a:buFont typeface="+mj-lt"/>
              <a:buAutoNum type="arabicPeriod" startAt="3"/>
              <a:tabLst/>
              <a:defRPr/>
            </a:pPr>
            <a:r>
              <a:rPr kumimoji="0" lang="en-US" sz="1100" b="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Assign permissions to sales group</a:t>
            </a:r>
          </a:p>
        </p:txBody>
      </p:sp>
      <p:sp>
        <p:nvSpPr>
          <p:cNvPr id="29" name="Rectangle 28"/>
          <p:cNvSpPr/>
          <p:nvPr/>
        </p:nvSpPr>
        <p:spPr>
          <a:xfrm>
            <a:off x="1434278" y="3417462"/>
            <a:ext cx="640080" cy="261610"/>
          </a:xfrm>
          <a:prstGeom prst="rect">
            <a:avLst/>
          </a:prstGeom>
          <a:ln w="12700">
            <a:noFill/>
          </a:ln>
        </p:spPr>
        <p:txBody>
          <a:bodyPr wrap="square">
            <a:spAutoFit/>
          </a:bodyPr>
          <a:lstStyle/>
          <a:p>
            <a:pPr marR="0" lvl="0" algn="ctr" defTabSz="457200" rtl="0" eaLnBrk="1" fontAlgn="auto" latinLnBrk="0" hangingPunct="1">
              <a:lnSpc>
                <a:spcPct val="100000"/>
              </a:lnSpc>
              <a:spcBef>
                <a:spcPts val="0"/>
              </a:spcBef>
              <a:spcAft>
                <a:spcPts val="1200"/>
              </a:spcAft>
              <a:buClr>
                <a:schemeClr val="tx2">
                  <a:lumMod val="40000"/>
                  <a:lumOff val="60000"/>
                </a:schemeClr>
              </a:buClr>
              <a:buSzTx/>
              <a:tabLst/>
              <a:defRPr/>
            </a:pPr>
            <a:r>
              <a:rPr kumimoji="0" lang="en-US" sz="1100" b="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Wendy</a:t>
            </a:r>
          </a:p>
        </p:txBody>
      </p:sp>
      <p:sp>
        <p:nvSpPr>
          <p:cNvPr id="30" name="Rectangle 29"/>
          <p:cNvSpPr/>
          <p:nvPr/>
        </p:nvSpPr>
        <p:spPr>
          <a:xfrm>
            <a:off x="2396311" y="3434561"/>
            <a:ext cx="640080" cy="261610"/>
          </a:xfrm>
          <a:prstGeom prst="rect">
            <a:avLst/>
          </a:prstGeom>
          <a:ln w="12700">
            <a:noFill/>
          </a:ln>
        </p:spPr>
        <p:txBody>
          <a:bodyPr wrap="square">
            <a:spAutoFit/>
          </a:bodyPr>
          <a:lstStyle/>
          <a:p>
            <a:pPr marR="0" lvl="0" algn="ctr" defTabSz="457200" rtl="0" eaLnBrk="1" fontAlgn="auto" latinLnBrk="0" hangingPunct="1">
              <a:lnSpc>
                <a:spcPct val="100000"/>
              </a:lnSpc>
              <a:spcBef>
                <a:spcPts val="0"/>
              </a:spcBef>
              <a:spcAft>
                <a:spcPts val="1200"/>
              </a:spcAft>
              <a:buClr>
                <a:schemeClr val="tx2">
                  <a:lumMod val="40000"/>
                  <a:lumOff val="60000"/>
                </a:schemeClr>
              </a:buClr>
              <a:buSzTx/>
              <a:tabLst/>
              <a:defRPr/>
            </a:pPr>
            <a:r>
              <a:rPr kumimoji="0" lang="en-US" sz="1100" b="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Kyle</a:t>
            </a:r>
          </a:p>
        </p:txBody>
      </p:sp>
      <p:sp>
        <p:nvSpPr>
          <p:cNvPr id="31" name="Rectangle 30"/>
          <p:cNvSpPr/>
          <p:nvPr/>
        </p:nvSpPr>
        <p:spPr>
          <a:xfrm>
            <a:off x="3360225" y="3427291"/>
            <a:ext cx="640080" cy="261610"/>
          </a:xfrm>
          <a:prstGeom prst="rect">
            <a:avLst/>
          </a:prstGeom>
          <a:ln w="12700">
            <a:noFill/>
          </a:ln>
        </p:spPr>
        <p:txBody>
          <a:bodyPr wrap="square">
            <a:spAutoFit/>
          </a:bodyPr>
          <a:lstStyle/>
          <a:p>
            <a:pPr marR="0" lvl="0" algn="ctr" defTabSz="457200" rtl="0" eaLnBrk="1" fontAlgn="auto" latinLnBrk="0" hangingPunct="1">
              <a:lnSpc>
                <a:spcPct val="100000"/>
              </a:lnSpc>
              <a:spcBef>
                <a:spcPts val="0"/>
              </a:spcBef>
              <a:spcAft>
                <a:spcPts val="1200"/>
              </a:spcAft>
              <a:buClr>
                <a:schemeClr val="tx2">
                  <a:lumMod val="40000"/>
                  <a:lumOff val="60000"/>
                </a:schemeClr>
              </a:buClr>
              <a:buSzTx/>
              <a:tabLst/>
              <a:defRPr/>
            </a:pPr>
            <a:r>
              <a:rPr kumimoji="0" lang="en-US" sz="1100" b="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Stan</a:t>
            </a:r>
          </a:p>
        </p:txBody>
      </p:sp>
      <p:sp>
        <p:nvSpPr>
          <p:cNvPr id="33" name="Rectangle 32"/>
          <p:cNvSpPr/>
          <p:nvPr/>
        </p:nvSpPr>
        <p:spPr>
          <a:xfrm>
            <a:off x="3006158" y="5196778"/>
            <a:ext cx="890047" cy="261610"/>
          </a:xfrm>
          <a:prstGeom prst="rect">
            <a:avLst/>
          </a:prstGeom>
          <a:ln w="12700">
            <a:noFill/>
          </a:ln>
        </p:spPr>
        <p:txBody>
          <a:bodyPr wrap="square">
            <a:spAutoFit/>
          </a:bodyPr>
          <a:lstStyle/>
          <a:p>
            <a:pPr marR="0" lvl="0" algn="ctr" defTabSz="457200" rtl="0" eaLnBrk="1" fontAlgn="auto" latinLnBrk="0" hangingPunct="1">
              <a:lnSpc>
                <a:spcPct val="100000"/>
              </a:lnSpc>
              <a:spcBef>
                <a:spcPts val="0"/>
              </a:spcBef>
              <a:spcAft>
                <a:spcPts val="1200"/>
              </a:spcAft>
              <a:buClr>
                <a:schemeClr val="tx2">
                  <a:lumMod val="40000"/>
                  <a:lumOff val="60000"/>
                </a:schemeClr>
              </a:buClr>
              <a:buSzTx/>
              <a:tabLst/>
              <a:defRPr/>
            </a:pPr>
            <a:r>
              <a:rPr kumimoji="0" lang="en-US" sz="1100" b="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Sales folder</a:t>
            </a:r>
          </a:p>
        </p:txBody>
      </p:sp>
      <p:cxnSp>
        <p:nvCxnSpPr>
          <p:cNvPr id="34" name="Straight Arrow Connector 6"/>
          <p:cNvCxnSpPr>
            <a:stCxn id="24" idx="1"/>
            <a:endCxn id="6" idx="3"/>
          </p:cNvCxnSpPr>
          <p:nvPr/>
        </p:nvCxnSpPr>
        <p:spPr>
          <a:xfrm flipH="1">
            <a:off x="3032048" y="5508095"/>
            <a:ext cx="1212292" cy="1"/>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8" name="Straight Arrow Connector 6"/>
          <p:cNvCxnSpPr>
            <a:stCxn id="18" idx="4"/>
            <a:endCxn id="6" idx="0"/>
          </p:cNvCxnSpPr>
          <p:nvPr/>
        </p:nvCxnSpPr>
        <p:spPr>
          <a:xfrm flipH="1">
            <a:off x="2666288" y="4704910"/>
            <a:ext cx="2430" cy="468956"/>
          </a:xfrm>
          <a:prstGeom prst="straightConnector1">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8" name="Oval 17"/>
          <p:cNvSpPr>
            <a:spLocks noChangeAspect="1"/>
          </p:cNvSpPr>
          <p:nvPr/>
        </p:nvSpPr>
        <p:spPr>
          <a:xfrm>
            <a:off x="2120078" y="3699070"/>
            <a:ext cx="1097280" cy="1005840"/>
          </a:xfrm>
          <a:prstGeom prst="ellipse">
            <a:avLst/>
          </a:prstGeom>
          <a:blipFill rotWithShape="1">
            <a:blip r:embed="rId6"/>
            <a:stretch>
              <a:fillRect/>
            </a:stretch>
          </a:blipFill>
          <a:ln w="3175" cap="flat" cmpd="sng" algn="ctr">
            <a:noFill/>
            <a:prstDash val="solid"/>
            <a:miter lim="800000"/>
          </a:ln>
          <a:effectLst>
            <a:innerShdw blurRad="190500">
              <a:prstClr val="black"/>
            </a:innerShdw>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4" name="Rounded Rectangle 23"/>
          <p:cNvSpPr>
            <a:spLocks/>
          </p:cNvSpPr>
          <p:nvPr/>
        </p:nvSpPr>
        <p:spPr>
          <a:xfrm>
            <a:off x="4244340" y="5192627"/>
            <a:ext cx="731520" cy="630936"/>
          </a:xfrm>
          <a:prstGeom prst="roundRect">
            <a:avLst/>
          </a:prstGeom>
          <a:blipFill rotWithShape="1">
            <a:blip r:embed="rId7"/>
            <a:stretch>
              <a:fillRect/>
            </a:stretch>
          </a:blipFill>
          <a:ln w="3175" cap="flat" cmpd="sng" algn="ctr">
            <a:noFill/>
            <a:prstDash val="solid"/>
            <a:miter lim="800000"/>
          </a:ln>
          <a:effectLst>
            <a:innerShdw blurRad="190500">
              <a:prstClr val="black"/>
            </a:innerShdw>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32" name="Rectangle 31"/>
          <p:cNvSpPr/>
          <p:nvPr/>
        </p:nvSpPr>
        <p:spPr>
          <a:xfrm>
            <a:off x="3159237" y="4088955"/>
            <a:ext cx="885153" cy="261610"/>
          </a:xfrm>
          <a:prstGeom prst="rect">
            <a:avLst/>
          </a:prstGeom>
          <a:ln w="12700">
            <a:noFill/>
          </a:ln>
        </p:spPr>
        <p:txBody>
          <a:bodyPr wrap="square">
            <a:spAutoFit/>
          </a:bodyPr>
          <a:lstStyle/>
          <a:p>
            <a:pPr marR="0" lvl="0" algn="ctr" defTabSz="457200" rtl="0" eaLnBrk="1" fontAlgn="auto" latinLnBrk="0" hangingPunct="1">
              <a:lnSpc>
                <a:spcPct val="100000"/>
              </a:lnSpc>
              <a:spcBef>
                <a:spcPts val="0"/>
              </a:spcBef>
              <a:spcAft>
                <a:spcPts val="1200"/>
              </a:spcAft>
              <a:buClr>
                <a:schemeClr val="tx2">
                  <a:lumMod val="40000"/>
                  <a:lumOff val="60000"/>
                </a:schemeClr>
              </a:buClr>
              <a:buSzTx/>
              <a:tabLst/>
              <a:defRPr/>
            </a:pPr>
            <a:r>
              <a:rPr kumimoji="0" lang="en-US" sz="1100" b="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Sales group</a:t>
            </a:r>
          </a:p>
        </p:txBody>
      </p:sp>
    </p:spTree>
    <p:extLst>
      <p:ext uri="{BB962C8B-B14F-4D97-AF65-F5344CB8AC3E}">
        <p14:creationId xmlns:p14="http://schemas.microsoft.com/office/powerpoint/2010/main" val="1384195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lvl="0"/>
            <a:r>
              <a:rPr lang="en-US" dirty="0"/>
              <a:t>Access control schemes</a:t>
            </a:r>
          </a:p>
          <a:p>
            <a:pPr lvl="1"/>
            <a:r>
              <a:rPr lang="en-US" sz="1800" dirty="0"/>
              <a:t>Discretionary Access Control (DAC)</a:t>
            </a:r>
          </a:p>
          <a:p>
            <a:pPr lvl="2"/>
            <a:r>
              <a:rPr lang="en-US" sz="1600" b="0" dirty="0"/>
              <a:t>The person that creates the unclassified data is called the Owner/User </a:t>
            </a:r>
          </a:p>
          <a:p>
            <a:pPr lvl="2"/>
            <a:r>
              <a:rPr lang="en-US" sz="1600" b="0" dirty="0"/>
              <a:t>Owner/User is responsible for authorizing who has access to that data</a:t>
            </a:r>
          </a:p>
          <a:p>
            <a:pPr lvl="2"/>
            <a:r>
              <a:rPr lang="en-US" sz="1600" b="0" dirty="0"/>
              <a:t>Empower data owners to manage and enforce access control rules on various resources</a:t>
            </a:r>
          </a:p>
          <a:p>
            <a:pPr lvl="2"/>
            <a:r>
              <a:rPr lang="en-US" sz="1600" b="0" dirty="0"/>
              <a:t>Provides user with the ability to determine what permissions should be applied to files, document, and directories</a:t>
            </a:r>
          </a:p>
          <a:p>
            <a:pPr lvl="3"/>
            <a:r>
              <a:rPr lang="en-US" sz="1600" b="0" dirty="0"/>
              <a:t>Works in subgroups and control who has access</a:t>
            </a:r>
          </a:p>
          <a:p>
            <a:pPr lvl="3"/>
            <a:r>
              <a:rPr lang="en-US" sz="1600" b="0" dirty="0"/>
              <a:t>Control method is considered user-centric</a:t>
            </a:r>
          </a:p>
          <a:p>
            <a:pPr lvl="3"/>
            <a:r>
              <a:rPr lang="en-US" sz="1600" b="0" dirty="0"/>
              <a:t>Simplified access control and reduced overhead</a:t>
            </a:r>
          </a:p>
        </p:txBody>
      </p:sp>
      <p:sp>
        <p:nvSpPr>
          <p:cNvPr id="2" name="Title 1"/>
          <p:cNvSpPr>
            <a:spLocks noGrp="1"/>
          </p:cNvSpPr>
          <p:nvPr>
            <p:ph type="title"/>
          </p:nvPr>
        </p:nvSpPr>
        <p:spPr/>
        <p:txBody>
          <a:bodyPr/>
          <a:lstStyle/>
          <a:p>
            <a:r>
              <a:rPr lang="en-US" dirty="0"/>
              <a:t>Given a scenario, implement authentication &amp; authorization solutions</a:t>
            </a:r>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46</a:t>
            </a:fld>
            <a:endParaRPr lang="en-US" altLang="en-US" noProof="0" dirty="0"/>
          </a:p>
        </p:txBody>
      </p:sp>
    </p:spTree>
    <p:extLst>
      <p:ext uri="{BB962C8B-B14F-4D97-AF65-F5344CB8AC3E}">
        <p14:creationId xmlns:p14="http://schemas.microsoft.com/office/powerpoint/2010/main" val="1977522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a:t>Access control schemes</a:t>
            </a:r>
          </a:p>
          <a:p>
            <a:pPr lvl="1"/>
            <a:r>
              <a:rPr lang="en-US" sz="1600" dirty="0"/>
              <a:t>New Technology File System (NTFS) </a:t>
            </a:r>
          </a:p>
          <a:p>
            <a:pPr lvl="2"/>
            <a:r>
              <a:rPr lang="en-US" sz="1400" b="0" dirty="0"/>
              <a:t>Discretionary access control involves New Technology File System (NTFS) </a:t>
            </a:r>
          </a:p>
          <a:p>
            <a:pPr lvl="2"/>
            <a:r>
              <a:rPr lang="en-US" sz="1400" b="0" dirty="0"/>
              <a:t>File permissions, which are used in Microsoft operating systems</a:t>
            </a:r>
          </a:p>
          <a:p>
            <a:endParaRPr lang="en-US" dirty="0"/>
          </a:p>
        </p:txBody>
      </p:sp>
      <p:sp>
        <p:nvSpPr>
          <p:cNvPr id="7" name="Title 6"/>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47</a:t>
            </a:fld>
            <a:endParaRPr lang="en-US" altLang="en-US" noProof="0" dirty="0"/>
          </a:p>
        </p:txBody>
      </p:sp>
      <p:graphicFrame>
        <p:nvGraphicFramePr>
          <p:cNvPr id="2" name="Table 1"/>
          <p:cNvGraphicFramePr>
            <a:graphicFrameLocks noGrp="1"/>
          </p:cNvGraphicFramePr>
          <p:nvPr>
            <p:extLst>
              <p:ext uri="{D42A27DB-BD31-4B8C-83A1-F6EECF244321}">
                <p14:modId xmlns:p14="http://schemas.microsoft.com/office/powerpoint/2010/main" val="4052630647"/>
              </p:ext>
            </p:extLst>
          </p:nvPr>
        </p:nvGraphicFramePr>
        <p:xfrm>
          <a:off x="632178" y="3249336"/>
          <a:ext cx="4991735" cy="2773680"/>
        </p:xfrm>
        <a:graphic>
          <a:graphicData uri="http://schemas.openxmlformats.org/drawingml/2006/table">
            <a:tbl>
              <a:tblPr>
                <a:tableStyleId>{5C22544A-7EE6-4342-B048-85BDC9FD1C3A}</a:tableStyleId>
              </a:tblPr>
              <a:tblGrid>
                <a:gridCol w="1664335">
                  <a:extLst>
                    <a:ext uri="{9D8B030D-6E8A-4147-A177-3AD203B41FA5}">
                      <a16:colId xmlns:a16="http://schemas.microsoft.com/office/drawing/2014/main" val="1048638134"/>
                    </a:ext>
                  </a:extLst>
                </a:gridCol>
                <a:gridCol w="3327400">
                  <a:extLst>
                    <a:ext uri="{9D8B030D-6E8A-4147-A177-3AD203B41FA5}">
                      <a16:colId xmlns:a16="http://schemas.microsoft.com/office/drawing/2014/main" val="3457821114"/>
                    </a:ext>
                  </a:extLst>
                </a:gridCol>
              </a:tblGrid>
              <a:tr h="0">
                <a:tc gridSpan="2">
                  <a:txBody>
                    <a:bodyPr/>
                    <a:lstStyle/>
                    <a:p>
                      <a:pPr algn="ctr"/>
                      <a:r>
                        <a:rPr lang="en-US" sz="1600" b="1" i="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Windows New Technology File System (NTFS)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hMerge="1">
                  <a:txBody>
                    <a:bodyPr/>
                    <a:lstStyle/>
                    <a:p>
                      <a:endPar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07578486"/>
                  </a:ext>
                </a:extLst>
              </a:tr>
              <a:tr h="274320">
                <a:tc>
                  <a:txBody>
                    <a:bodyPr/>
                    <a:lstStyle/>
                    <a:p>
                      <a:r>
                        <a:rPr lang="en-US" sz="1400" b="1" i="1"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Basic Permissions</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sz="1400"/>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48790333"/>
                  </a:ext>
                </a:extLst>
              </a:tr>
              <a:tr h="27432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Full</a:t>
                      </a:r>
                      <a:r>
                        <a:rPr lang="en-US" sz="1400" b="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Control</a:t>
                      </a:r>
                      <a:endPar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182880" indent="-182880">
                        <a:buClr>
                          <a:schemeClr val="tx2">
                            <a:lumMod val="40000"/>
                            <a:lumOff val="60000"/>
                          </a:schemeClr>
                        </a:buClr>
                        <a:buFont typeface="Calibri" panose="020F050202020403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Full Access</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057760309"/>
                  </a:ext>
                </a:extLst>
              </a:tr>
              <a:tr h="27432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Modify</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182880" indent="-182880">
                        <a:buClr>
                          <a:schemeClr val="tx2">
                            <a:lumMod val="40000"/>
                            <a:lumOff val="60000"/>
                          </a:schemeClr>
                        </a:buClr>
                        <a:buFont typeface="Calibri" panose="020F050202020403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Change </a:t>
                      </a:r>
                      <a:r>
                        <a:rPr lang="en-US" sz="1400" b="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data, read and execute</a:t>
                      </a:r>
                      <a:endPar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005442458"/>
                  </a:ext>
                </a:extLst>
              </a:tr>
              <a:tr h="27432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Read and Execute</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182880" indent="-182880">
                        <a:buClr>
                          <a:schemeClr val="tx2">
                            <a:lumMod val="40000"/>
                            <a:lumOff val="60000"/>
                          </a:schemeClr>
                        </a:buClr>
                        <a:buFont typeface="Calibri" panose="020F050202020403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Read the file and run a program</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59299897"/>
                  </a:ext>
                </a:extLst>
              </a:tr>
              <a:tr h="27432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List folder contents</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182880" indent="-182880">
                        <a:buClr>
                          <a:schemeClr val="tx2">
                            <a:lumMod val="40000"/>
                            <a:lumOff val="60000"/>
                          </a:schemeClr>
                        </a:buClr>
                        <a:buFont typeface="Calibri" panose="020F050202020403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Expand</a:t>
                      </a:r>
                      <a:r>
                        <a:rPr lang="en-US" sz="1400" b="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 folder to see inside subfolders</a:t>
                      </a:r>
                      <a:endPar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39372090"/>
                  </a:ext>
                </a:extLst>
              </a:tr>
              <a:tr h="27432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Read</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182880" indent="-182880">
                        <a:buClr>
                          <a:schemeClr val="tx2">
                            <a:lumMod val="40000"/>
                            <a:lumOff val="60000"/>
                          </a:schemeClr>
                        </a:buClr>
                        <a:buFont typeface="Calibri" panose="020F050202020403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Read the contents</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95874456"/>
                  </a:ext>
                </a:extLst>
              </a:tr>
              <a:tr h="27432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Write</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182880" indent="-182880">
                        <a:buClr>
                          <a:schemeClr val="tx2">
                            <a:lumMod val="40000"/>
                            <a:lumOff val="60000"/>
                          </a:schemeClr>
                        </a:buClr>
                        <a:buFont typeface="Calibri" panose="020F050202020403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Allows you to write</a:t>
                      </a:r>
                      <a:r>
                        <a:rPr lang="en-US" sz="1400" b="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to a file</a:t>
                      </a:r>
                      <a:endPar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2016751"/>
                  </a:ext>
                </a:extLst>
              </a:tr>
              <a:tr h="274320">
                <a:tc>
                  <a:txBody>
                    <a:bodyPr/>
                    <a:lstStyle/>
                    <a:p>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Special Permissions</a:t>
                      </a: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2880" indent="-182880">
                        <a:buClr>
                          <a:schemeClr val="tx2">
                            <a:lumMod val="40000"/>
                            <a:lumOff val="60000"/>
                          </a:schemeClr>
                        </a:buClr>
                        <a:buFont typeface="Calibri" panose="020F050202020403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Allow granular access</a:t>
                      </a: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678335639"/>
                  </a:ext>
                </a:extLst>
              </a:tr>
            </a:tbl>
          </a:graphicData>
        </a:graphic>
      </p:graphicFrame>
      <p:pic>
        <p:nvPicPr>
          <p:cNvPr id="3" name="Picture 2"/>
          <p:cNvPicPr>
            <a:picLocks noChangeAspect="1"/>
          </p:cNvPicPr>
          <p:nvPr/>
        </p:nvPicPr>
        <p:blipFill>
          <a:blip r:embed="rId2"/>
          <a:stretch>
            <a:fillRect/>
          </a:stretch>
        </p:blipFill>
        <p:spPr>
          <a:xfrm>
            <a:off x="5702935" y="3238047"/>
            <a:ext cx="2580884" cy="2834640"/>
          </a:xfrm>
          <a:prstGeom prst="rect">
            <a:avLst/>
          </a:prstGeom>
          <a:effectLst>
            <a:innerShdw blurRad="190500">
              <a:prstClr val="black"/>
            </a:innerShdw>
          </a:effectLst>
        </p:spPr>
      </p:pic>
    </p:spTree>
    <p:extLst>
      <p:ext uri="{BB962C8B-B14F-4D97-AF65-F5344CB8AC3E}">
        <p14:creationId xmlns:p14="http://schemas.microsoft.com/office/powerpoint/2010/main" val="2464286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Access control schemes</a:t>
            </a:r>
          </a:p>
          <a:p>
            <a:pPr lvl="1"/>
            <a:r>
              <a:rPr lang="en-US" sz="1800" dirty="0"/>
              <a:t>Linux-Based Access Control</a:t>
            </a:r>
          </a:p>
          <a:p>
            <a:pPr lvl="1"/>
            <a:endParaRPr lang="en-US" dirty="0"/>
          </a:p>
        </p:txBody>
      </p:sp>
      <p:sp>
        <p:nvSpPr>
          <p:cNvPr id="5" name="Title 4"/>
          <p:cNvSpPr>
            <a:spLocks noGrp="1"/>
          </p:cNvSpPr>
          <p:nvPr>
            <p:ph type="title"/>
          </p:nvPr>
        </p:nvSpPr>
        <p:spPr/>
        <p:txBody>
          <a:bodyPr/>
          <a:lstStyle/>
          <a:p>
            <a:r>
              <a:rPr lang="en-US" dirty="0"/>
              <a:t>Given a scenario, implement authentication &amp; authorization solutions</a:t>
            </a:r>
          </a:p>
        </p:txBody>
      </p:sp>
      <p:sp>
        <p:nvSpPr>
          <p:cNvPr id="7" name="Slide Number Placeholder 6"/>
          <p:cNvSpPr>
            <a:spLocks noGrp="1"/>
          </p:cNvSpPr>
          <p:nvPr>
            <p:ph type="sldNum" sz="quarter" idx="4"/>
          </p:nvPr>
        </p:nvSpPr>
        <p:spPr/>
        <p:txBody>
          <a:bodyPr/>
          <a:lstStyle/>
          <a:p>
            <a:pPr lvl="0"/>
            <a:fld id="{CF8BF5C1-0C31-4117-9346-26B34DEE768C}" type="slidenum">
              <a:rPr lang="en-US" altLang="en-US" noProof="0" smtClean="0"/>
              <a:pPr lvl="0"/>
              <a:t>48</a:t>
            </a:fld>
            <a:endParaRPr lang="en-US" altLang="en-US" noProof="0" dirty="0"/>
          </a:p>
        </p:txBody>
      </p:sp>
      <p:graphicFrame>
        <p:nvGraphicFramePr>
          <p:cNvPr id="3" name="Table 2"/>
          <p:cNvGraphicFramePr>
            <a:graphicFrameLocks noGrp="1"/>
          </p:cNvGraphicFramePr>
          <p:nvPr>
            <p:extLst>
              <p:ext uri="{D42A27DB-BD31-4B8C-83A1-F6EECF244321}">
                <p14:modId xmlns:p14="http://schemas.microsoft.com/office/powerpoint/2010/main" val="3233459519"/>
              </p:ext>
            </p:extLst>
          </p:nvPr>
        </p:nvGraphicFramePr>
        <p:xfrm>
          <a:off x="529650" y="2191763"/>
          <a:ext cx="8084700" cy="3489960"/>
        </p:xfrm>
        <a:graphic>
          <a:graphicData uri="http://schemas.openxmlformats.org/drawingml/2006/table">
            <a:tbl>
              <a:tblPr firstRow="1" bandRow="1">
                <a:effectLst>
                  <a:outerShdw blurRad="50800" dist="76200" dir="5400000" rotWithShape="0">
                    <a:prstClr val="black">
                      <a:alpha val="50000"/>
                    </a:prstClr>
                  </a:outerShdw>
                </a:effectLst>
                <a:tableStyleId>{5C22544A-7EE6-4342-B048-85BDC9FD1C3A}</a:tableStyleId>
              </a:tblPr>
              <a:tblGrid>
                <a:gridCol w="1416368">
                  <a:extLst>
                    <a:ext uri="{9D8B030D-6E8A-4147-A177-3AD203B41FA5}">
                      <a16:colId xmlns:a16="http://schemas.microsoft.com/office/drawing/2014/main" val="2783949917"/>
                    </a:ext>
                  </a:extLst>
                </a:gridCol>
                <a:gridCol w="6668332">
                  <a:extLst>
                    <a:ext uri="{9D8B030D-6E8A-4147-A177-3AD203B41FA5}">
                      <a16:colId xmlns:a16="http://schemas.microsoft.com/office/drawing/2014/main" val="2889597713"/>
                    </a:ext>
                  </a:extLst>
                </a:gridCol>
              </a:tblGrid>
              <a:tr h="370840">
                <a:tc>
                  <a:txBody>
                    <a:bodyPr/>
                    <a:lstStyle/>
                    <a:p>
                      <a:pPr algn="ct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Owner /  User</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74320" indent="-274320">
                        <a:spcBef>
                          <a:spcPts val="600"/>
                        </a:spcBef>
                        <a:spcAft>
                          <a:spcPts val="600"/>
                        </a:spcAft>
                        <a:buClr>
                          <a:schemeClr val="tx2">
                            <a:lumMod val="40000"/>
                            <a:lumOff val="60000"/>
                          </a:schemeClr>
                        </a:buClr>
                        <a:buFont typeface="Arial" panose="020B0604020202020204" pitchFamily="34" charset="0"/>
                        <a:buChar char="•"/>
                      </a:pP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Person who created a file becomes its owner</a:t>
                      </a:r>
                    </a:p>
                    <a:p>
                      <a:pPr marL="274320" indent="-274320">
                        <a:spcBef>
                          <a:spcPts val="600"/>
                        </a:spcBef>
                        <a:spcAft>
                          <a:spcPts val="600"/>
                        </a:spcAft>
                        <a:buClr>
                          <a:schemeClr val="tx2">
                            <a:lumMod val="40000"/>
                            <a:lumOff val="60000"/>
                          </a:schemeClr>
                        </a:buClr>
                        <a:buFont typeface="Arial" panose="020B0604020202020204" pitchFamily="34" charset="0"/>
                        <a:buChar char="•"/>
                      </a:pP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Owner is also sometimes called a user</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5617235"/>
                  </a:ext>
                </a:extLst>
              </a:tr>
              <a:tr h="0">
                <a:tc gridSpan="2">
                  <a:txBody>
                    <a:bodyPr/>
                    <a:lstStyle/>
                    <a:p>
                      <a:pPr marL="274320" indent="-274320" algn="ctr">
                        <a:buClr>
                          <a:schemeClr val="accent1">
                            <a:lumMod val="75000"/>
                          </a:schemeClr>
                        </a:buClr>
                        <a:buFont typeface="Arial" panose="020B0604020202020204" pitchFamily="34" charset="0"/>
                        <a:buChar char="•"/>
                      </a:pPr>
                      <a:endParaRPr lang="en-US" sz="7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274320" indent="-274320">
                        <a:spcBef>
                          <a:spcPts val="600"/>
                        </a:spcBef>
                        <a:spcAft>
                          <a:spcPts val="600"/>
                        </a:spcAft>
                        <a:buFont typeface="Arial" panose="020B0604020202020204" pitchFamily="34" charset="0"/>
                        <a:buChar char="•"/>
                      </a:pPr>
                      <a:endParaRPr lang="en-US" sz="1600" b="1" i="0"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5834509"/>
                  </a:ext>
                </a:extLst>
              </a:tr>
              <a:tr h="370840">
                <a:tc>
                  <a:txBody>
                    <a:bodyPr/>
                    <a:lstStyle/>
                    <a:p>
                      <a:pPr algn="ct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Group</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74320" indent="-274320">
                        <a:spcBef>
                          <a:spcPts val="600"/>
                        </a:spcBef>
                        <a:spcAft>
                          <a:spcPts val="600"/>
                        </a:spcAft>
                        <a:buClr>
                          <a:schemeClr val="tx2">
                            <a:lumMod val="40000"/>
                            <a:lumOff val="60000"/>
                          </a:schemeClr>
                        </a:buClr>
                        <a:buFont typeface="Arial" panose="020B0604020202020204" pitchFamily="34" charset="0"/>
                        <a:buChar char="•"/>
                      </a:pP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Can contain multiple users</a:t>
                      </a:r>
                    </a:p>
                    <a:p>
                      <a:pPr marL="274320" indent="-274320">
                        <a:spcBef>
                          <a:spcPts val="600"/>
                        </a:spcBef>
                        <a:spcAft>
                          <a:spcPts val="600"/>
                        </a:spcAft>
                        <a:buClr>
                          <a:schemeClr val="tx2">
                            <a:lumMod val="40000"/>
                            <a:lumOff val="60000"/>
                          </a:schemeClr>
                        </a:buClr>
                        <a:buFont typeface="Arial" panose="020B0604020202020204" pitchFamily="34" charset="0"/>
                        <a:buChar char="•"/>
                      </a:pP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 users belonging to a group will have the same access permissions to the file</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627659634"/>
                  </a:ext>
                </a:extLst>
              </a:tr>
              <a:tr h="182880">
                <a:tc gridSpan="2">
                  <a:txBody>
                    <a:bodyPr/>
                    <a:lstStyle/>
                    <a:p>
                      <a:pPr marL="274320" indent="-274320" algn="ctr">
                        <a:buClr>
                          <a:schemeClr val="accent1">
                            <a:lumMod val="75000"/>
                          </a:schemeClr>
                        </a:buClr>
                        <a:buFont typeface="Arial" panose="020B0604020202020204" pitchFamily="34" charset="0"/>
                        <a:buChar char="•"/>
                      </a:pPr>
                      <a:endParaRPr lang="en-US" sz="8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274320" indent="-274320">
                        <a:spcBef>
                          <a:spcPts val="600"/>
                        </a:spcBef>
                        <a:spcAft>
                          <a:spcPts val="600"/>
                        </a:spcAft>
                        <a:buFont typeface="Arial" panose="020B0604020202020204" pitchFamily="34" charset="0"/>
                        <a:buChar char="•"/>
                      </a:pPr>
                      <a:endParaRPr lang="en-US" sz="1600" b="1" i="0"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8914557"/>
                  </a:ext>
                </a:extLst>
              </a:tr>
              <a:tr h="370840">
                <a:tc>
                  <a:txBody>
                    <a:bodyPr/>
                    <a:lstStyle/>
                    <a:p>
                      <a:pPr algn="ct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Other</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74320" indent="-274320">
                        <a:spcBef>
                          <a:spcPts val="600"/>
                        </a:spcBef>
                        <a:spcAft>
                          <a:spcPts val="600"/>
                        </a:spcAft>
                        <a:buClr>
                          <a:schemeClr val="tx2">
                            <a:lumMod val="40000"/>
                            <a:lumOff val="60000"/>
                          </a:schemeClr>
                        </a:buClr>
                        <a:buFont typeface="Arial" panose="020B0604020202020204" pitchFamily="34" charset="0"/>
                        <a:buChar char="•"/>
                      </a:pP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 who has access to a file</a:t>
                      </a:r>
                    </a:p>
                    <a:p>
                      <a:pPr marL="274320" indent="-274320">
                        <a:spcBef>
                          <a:spcPts val="600"/>
                        </a:spcBef>
                        <a:spcAft>
                          <a:spcPts val="600"/>
                        </a:spcAft>
                        <a:buClr>
                          <a:schemeClr val="tx2">
                            <a:lumMod val="40000"/>
                            <a:lumOff val="60000"/>
                          </a:schemeClr>
                        </a:buClr>
                        <a:buFont typeface="Arial" panose="020B0604020202020204" pitchFamily="34" charset="0"/>
                        <a:buChar char="•"/>
                      </a:pP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person has neither created the file, nor he belongs to a user group who could own the file. </a:t>
                      </a:r>
                    </a:p>
                    <a:p>
                      <a:pPr marL="274320" indent="-274320">
                        <a:spcBef>
                          <a:spcPts val="600"/>
                        </a:spcBef>
                        <a:spcAft>
                          <a:spcPts val="600"/>
                        </a:spcAft>
                        <a:buClr>
                          <a:schemeClr val="tx2">
                            <a:lumMod val="40000"/>
                            <a:lumOff val="60000"/>
                          </a:schemeClr>
                        </a:buClr>
                        <a:buFont typeface="Arial" panose="020B0604020202020204" pitchFamily="34" charset="0"/>
                        <a:buChar char="•"/>
                      </a:pPr>
                      <a:r>
                        <a:rPr lang="en-US" sz="16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Also referred as set permissions for the world.</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84410828"/>
                  </a:ext>
                </a:extLst>
              </a:tr>
            </a:tbl>
          </a:graphicData>
        </a:graphic>
      </p:graphicFrame>
    </p:spTree>
    <p:extLst>
      <p:ext uri="{BB962C8B-B14F-4D97-AF65-F5344CB8AC3E}">
        <p14:creationId xmlns:p14="http://schemas.microsoft.com/office/powerpoint/2010/main" val="1703903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lvl="0"/>
            <a:r>
              <a:rPr lang="en-US" dirty="0"/>
              <a:t>Access control schemes</a:t>
            </a:r>
          </a:p>
          <a:p>
            <a:pPr lvl="1"/>
            <a:r>
              <a:rPr lang="en-US" b="0" dirty="0"/>
              <a:t>Linux-Based Access Control</a:t>
            </a:r>
          </a:p>
        </p:txBody>
      </p:sp>
      <p:sp>
        <p:nvSpPr>
          <p:cNvPr id="5" name="Title 6"/>
          <p:cNvSpPr>
            <a:spLocks noGrp="1"/>
          </p:cNvSpPr>
          <p:nvPr>
            <p:ph type="title"/>
          </p:nvPr>
        </p:nvSpPr>
        <p:spPr/>
        <p:txBody>
          <a:bodyPr/>
          <a:lstStyle/>
          <a:p>
            <a:r>
              <a:rPr lang="en-US" dirty="0"/>
              <a:t>Given a scenario, implement authentication &amp; authorization solutions</a:t>
            </a:r>
          </a:p>
        </p:txBody>
      </p:sp>
      <p:sp>
        <p:nvSpPr>
          <p:cNvPr id="7" name="Slide Number Placeholder 6"/>
          <p:cNvSpPr>
            <a:spLocks noGrp="1"/>
          </p:cNvSpPr>
          <p:nvPr>
            <p:ph type="sldNum" sz="quarter" idx="4"/>
          </p:nvPr>
        </p:nvSpPr>
        <p:spPr/>
        <p:txBody>
          <a:bodyPr/>
          <a:lstStyle/>
          <a:p>
            <a:pPr lvl="0"/>
            <a:fld id="{CF8BF5C1-0C31-4117-9346-26B34DEE768C}" type="slidenum">
              <a:rPr lang="en-US" altLang="en-US" noProof="0" smtClean="0"/>
              <a:pPr lvl="0"/>
              <a:t>49</a:t>
            </a:fld>
            <a:endParaRPr lang="en-US" altLang="en-US" noProof="0" dirty="0"/>
          </a:p>
        </p:txBody>
      </p:sp>
      <p:graphicFrame>
        <p:nvGraphicFramePr>
          <p:cNvPr id="4" name="Table 3"/>
          <p:cNvGraphicFramePr>
            <a:graphicFrameLocks noGrp="1"/>
          </p:cNvGraphicFramePr>
          <p:nvPr>
            <p:extLst>
              <p:ext uri="{D42A27DB-BD31-4B8C-83A1-F6EECF244321}">
                <p14:modId xmlns:p14="http://schemas.microsoft.com/office/powerpoint/2010/main" val="4130479904"/>
              </p:ext>
            </p:extLst>
          </p:nvPr>
        </p:nvGraphicFramePr>
        <p:xfrm>
          <a:off x="1148492" y="2240280"/>
          <a:ext cx="6900355" cy="3337560"/>
        </p:xfrm>
        <a:graphic>
          <a:graphicData uri="http://schemas.openxmlformats.org/drawingml/2006/table">
            <a:tbl>
              <a:tblPr>
                <a:tableStyleId>{5C22544A-7EE6-4342-B048-85BDC9FD1C3A}</a:tableStyleId>
              </a:tblPr>
              <a:tblGrid>
                <a:gridCol w="2569655">
                  <a:extLst>
                    <a:ext uri="{9D8B030D-6E8A-4147-A177-3AD203B41FA5}">
                      <a16:colId xmlns:a16="http://schemas.microsoft.com/office/drawing/2014/main" val="1989926962"/>
                    </a:ext>
                  </a:extLst>
                </a:gridCol>
                <a:gridCol w="2735580">
                  <a:extLst>
                    <a:ext uri="{9D8B030D-6E8A-4147-A177-3AD203B41FA5}">
                      <a16:colId xmlns:a16="http://schemas.microsoft.com/office/drawing/2014/main" val="2938066094"/>
                    </a:ext>
                  </a:extLst>
                </a:gridCol>
                <a:gridCol w="767715">
                  <a:extLst>
                    <a:ext uri="{9D8B030D-6E8A-4147-A177-3AD203B41FA5}">
                      <a16:colId xmlns:a16="http://schemas.microsoft.com/office/drawing/2014/main" val="2652945212"/>
                    </a:ext>
                  </a:extLst>
                </a:gridCol>
                <a:gridCol w="827405">
                  <a:extLst>
                    <a:ext uri="{9D8B030D-6E8A-4147-A177-3AD203B41FA5}">
                      <a16:colId xmlns:a16="http://schemas.microsoft.com/office/drawing/2014/main" val="3213049165"/>
                    </a:ext>
                  </a:extLst>
                </a:gridCol>
              </a:tblGrid>
              <a:tr h="370840">
                <a:tc>
                  <a:txBody>
                    <a:bodyPr/>
                    <a:lstStyle/>
                    <a:p>
                      <a:pPr algn="ctr"/>
                      <a:r>
                        <a:rPr lang="en-US" sz="1400" b="0"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Linux Permissions</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Permission Type</a:t>
                      </a: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Symbol</a:t>
                      </a: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Number</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62419633"/>
                  </a:ext>
                </a:extLst>
              </a:tr>
              <a:tr h="370840">
                <a:tc>
                  <a:txBody>
                    <a:bodyPr/>
                    <a:lstStyle/>
                    <a:p>
                      <a:pPr marL="182880" indent="-182880">
                        <a:buClr>
                          <a:schemeClr val="tx2">
                            <a:lumMod val="40000"/>
                            <a:lumOff val="60000"/>
                          </a:schemeClr>
                        </a:buClr>
                        <a:buFont typeface="+mj-lt"/>
                        <a:buAutoNum type="alphaLcPeriod"/>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Permissions</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no Permissions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0</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02587091"/>
                  </a:ext>
                </a:extLst>
              </a:tr>
              <a:tr h="370840">
                <a:tc>
                  <a:txBody>
                    <a:bodyPr/>
                    <a:lstStyle/>
                    <a:p>
                      <a:pPr marL="182880" indent="-182880">
                        <a:buClr>
                          <a:schemeClr val="tx2">
                            <a:lumMod val="40000"/>
                            <a:lumOff val="60000"/>
                          </a:schemeClr>
                        </a:buClr>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Owner: First number</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execute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1</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98348419"/>
                  </a:ext>
                </a:extLst>
              </a:tr>
              <a:tr h="370840">
                <a:tc>
                  <a:txBody>
                    <a:bodyPr/>
                    <a:lstStyle/>
                    <a:p>
                      <a:pPr marL="182880" indent="-182880">
                        <a:buClr>
                          <a:schemeClr val="tx2">
                            <a:lumMod val="40000"/>
                            <a:lumOff val="60000"/>
                          </a:schemeClr>
                        </a:buClr>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Group :</a:t>
                      </a:r>
                      <a:r>
                        <a:rPr lang="en-US" sz="1400" b="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Second number</a:t>
                      </a:r>
                      <a:endPar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write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2</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676574426"/>
                  </a:ext>
                </a:extLst>
              </a:tr>
              <a:tr h="370840">
                <a:tc>
                  <a:txBody>
                    <a:bodyPr/>
                    <a:lstStyle/>
                    <a:p>
                      <a:pPr marL="182880" indent="-182880">
                        <a:buClr>
                          <a:schemeClr val="tx2">
                            <a:lumMod val="40000"/>
                            <a:lumOff val="60000"/>
                          </a:schemeClr>
                        </a:buClr>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 other users: Third number</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execute + write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-wx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3</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87548232"/>
                  </a:ext>
                </a:extLst>
              </a:tr>
              <a:tr h="370840">
                <a:tc>
                  <a:txBody>
                    <a:bodyPr/>
                    <a:lstStyle/>
                    <a:p>
                      <a:pPr marL="182880" indent="-182880">
                        <a:buClr>
                          <a:schemeClr val="tx2">
                            <a:lumMod val="40000"/>
                            <a:lumOff val="60000"/>
                          </a:schemeClr>
                        </a:buClr>
                        <a:buFont typeface="+mj-lt"/>
                        <a:buAutoNum type="alphaLcPeriod" startAt="2"/>
                      </a:pPr>
                      <a:r>
                        <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Alphanumeric</a:t>
                      </a:r>
                      <a:r>
                        <a:rPr lang="en-US" sz="1400" b="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value</a:t>
                      </a:r>
                      <a:endParaRPr lang="en-US" sz="14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read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4</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40205868"/>
                  </a:ext>
                </a:extLst>
              </a:tr>
              <a:tr h="370840">
                <a:tc>
                  <a:txBody>
                    <a:bodyPr/>
                    <a:lstStyle/>
                    <a:p>
                      <a:pPr marL="182880" indent="-182880">
                        <a:buClr>
                          <a:schemeClr val="tx2">
                            <a:lumMod val="40000"/>
                            <a:lumOff val="60000"/>
                          </a:schemeClr>
                        </a:buClr>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4: r: read</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read + execute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r-x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5</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689865531"/>
                  </a:ext>
                </a:extLst>
              </a:tr>
              <a:tr h="370840">
                <a:tc>
                  <a:txBody>
                    <a:bodyPr/>
                    <a:lstStyle/>
                    <a:p>
                      <a:pPr marL="182880" indent="-182880">
                        <a:buClr>
                          <a:schemeClr val="tx2">
                            <a:lumMod val="40000"/>
                            <a:lumOff val="60000"/>
                          </a:schemeClr>
                        </a:buClr>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2: w: write</a:t>
                      </a: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read + write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rw-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6</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82208828"/>
                  </a:ext>
                </a:extLst>
              </a:tr>
              <a:tr h="370840">
                <a:tc>
                  <a:txBody>
                    <a:bodyPr/>
                    <a:lstStyle/>
                    <a:p>
                      <a:pPr marL="182880" indent="-182880">
                        <a:buClr>
                          <a:schemeClr val="tx2">
                            <a:lumMod val="40000"/>
                            <a:lumOff val="60000"/>
                          </a:schemeClr>
                        </a:buClr>
                        <a:buFont typeface="Arial" panose="020B0604020202020204" pitchFamily="34" charset="0"/>
                        <a:buChar char="•"/>
                      </a:pP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1: x: execute</a:t>
                      </a: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read + write</a:t>
                      </a:r>
                      <a:r>
                        <a:rPr lang="en-US" sz="1400" b="0" baseline="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 + execute </a:t>
                      </a:r>
                      <a:endPar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rwx</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b="0" dirty="0">
                          <a:solidFill>
                            <a:schemeClr val="bg1"/>
                          </a:solidFill>
                          <a:effectLst>
                            <a:outerShdw blurRad="38100" dist="38100" dir="2700000" algn="tl">
                              <a:srgbClr val="000000">
                                <a:alpha val="43137"/>
                              </a:srgbClr>
                            </a:outerShdw>
                          </a:effectLst>
                          <a:latin typeface="Courier Std" panose="02070409020205020404" pitchFamily="49" charset="0"/>
                          <a:cs typeface="Calibri" panose="020F0502020204030204" pitchFamily="34" charset="0"/>
                        </a:rPr>
                        <a:t>7</a:t>
                      </a: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22954253"/>
                  </a:ext>
                </a:extLst>
              </a:tr>
            </a:tbl>
          </a:graphicData>
        </a:graphic>
      </p:graphicFrame>
    </p:spTree>
    <p:extLst>
      <p:ext uri="{BB962C8B-B14F-4D97-AF65-F5344CB8AC3E}">
        <p14:creationId xmlns:p14="http://schemas.microsoft.com/office/powerpoint/2010/main" val="94790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ln>
            <a:noFill/>
          </a:ln>
        </p:spPr>
        <p:txBody>
          <a:bodyPr/>
          <a:lstStyle/>
          <a:p>
            <a:r>
              <a:rPr lang="en-US" dirty="0"/>
              <a:t>Identification, Authentication, Authorization, Accounting (AAA) </a:t>
            </a:r>
          </a:p>
          <a:p>
            <a:pPr marL="0" lvl="1" indent="0">
              <a:buNone/>
            </a:pPr>
            <a:r>
              <a:rPr lang="en-US" b="0" i="1" dirty="0"/>
              <a:t>Identity and Access Management (IAM)</a:t>
            </a:r>
          </a:p>
          <a:p>
            <a:pPr lvl="1"/>
            <a:r>
              <a:rPr lang="en-US" b="0" dirty="0"/>
              <a:t>Identification &amp; Authentication</a:t>
            </a:r>
          </a:p>
          <a:p>
            <a:pPr lvl="2"/>
            <a:r>
              <a:rPr lang="en-US" b="0" dirty="0"/>
              <a:t>User professes and proves an identity</a:t>
            </a:r>
          </a:p>
          <a:p>
            <a:pPr lvl="2"/>
            <a:r>
              <a:rPr lang="en-US" b="0" dirty="0"/>
              <a:t>Username (ID) and password (AUTH)</a:t>
            </a:r>
          </a:p>
          <a:p>
            <a:pPr lvl="1"/>
            <a:r>
              <a:rPr lang="en-US" b="0" dirty="0"/>
              <a:t>Authorization</a:t>
            </a:r>
          </a:p>
          <a:p>
            <a:pPr lvl="2"/>
            <a:r>
              <a:rPr lang="en-US" b="0" dirty="0"/>
              <a:t>Level of access based on proven identity</a:t>
            </a:r>
          </a:p>
          <a:p>
            <a:pPr lvl="1"/>
            <a:r>
              <a:rPr lang="en-US" b="0" dirty="0"/>
              <a:t>Accounting</a:t>
            </a:r>
          </a:p>
          <a:p>
            <a:pPr lvl="2"/>
            <a:r>
              <a:rPr lang="en-US" b="0" dirty="0"/>
              <a:t>Create an audit trail of user activity</a:t>
            </a:r>
          </a:p>
          <a:p>
            <a:endParaRPr lang="en-US" dirty="0"/>
          </a:p>
        </p:txBody>
      </p:sp>
      <p:sp>
        <p:nvSpPr>
          <p:cNvPr id="9" name="Title 8"/>
          <p:cNvSpPr>
            <a:spLocks noGrp="1"/>
          </p:cNvSpPr>
          <p:nvPr>
            <p:ph type="title"/>
          </p:nvPr>
        </p:nvSpPr>
        <p:spPr/>
        <p:txBody>
          <a:bodyPr/>
          <a:lstStyle/>
          <a:p>
            <a:r>
              <a:rPr lang="en-US" dirty="0"/>
              <a:t>Summarize authentication and authorization design concepts</a:t>
            </a:r>
          </a:p>
        </p:txBody>
      </p:sp>
      <p:sp>
        <p:nvSpPr>
          <p:cNvPr id="10" name="Slide Number Placeholder 9"/>
          <p:cNvSpPr>
            <a:spLocks noGrp="1"/>
          </p:cNvSpPr>
          <p:nvPr>
            <p:ph type="sldNum" sz="quarter" idx="4"/>
          </p:nvPr>
        </p:nvSpPr>
        <p:spPr/>
        <p:txBody>
          <a:bodyPr/>
          <a:lstStyle/>
          <a:p>
            <a:pPr lvl="0"/>
            <a:fld id="{CF8BF5C1-0C31-4117-9346-26B34DEE768C}" type="slidenum">
              <a:rPr lang="en-US" altLang="en-US" noProof="0" smtClean="0"/>
              <a:pPr lvl="0"/>
              <a:t>5</a:t>
            </a:fld>
            <a:endParaRPr lang="en-US" altLang="en-US" noProof="0" dirty="0"/>
          </a:p>
        </p:txBody>
      </p:sp>
      <p:sp>
        <p:nvSpPr>
          <p:cNvPr id="2" name="Rectangle 1">
            <a:extLst>
              <a:ext uri="{FF2B5EF4-FFF2-40B4-BE49-F238E27FC236}">
                <a16:creationId xmlns:a16="http://schemas.microsoft.com/office/drawing/2014/main" id="{3CEA8730-7083-30A9-56AC-244B7E517368}"/>
              </a:ext>
            </a:extLst>
          </p:cNvPr>
          <p:cNvSpPr/>
          <p:nvPr/>
        </p:nvSpPr>
        <p:spPr>
          <a:xfrm rot="21387085">
            <a:off x="5601596" y="2060344"/>
            <a:ext cx="2782631" cy="2216105"/>
          </a:xfrm>
          <a:prstGeom prst="rect">
            <a:avLst/>
          </a:prstGeom>
          <a:noFill/>
          <a:ln>
            <a:noFill/>
          </a:ln>
        </p:spPr>
        <p:txBody>
          <a:bodyPr wrap="square" lIns="91440" tIns="45720" rIns="91440" bIns="45720">
            <a:prstTxWarp prst="textTriangle">
              <a:avLst/>
            </a:prstTxWarp>
            <a:spAutoFit/>
            <a:scene3d>
              <a:camera prst="isometricLeftDown"/>
              <a:lightRig rig="threePt" dir="t"/>
            </a:scene3d>
          </a:bodyPr>
          <a:lstStyle/>
          <a:p>
            <a:pPr algn="ctr"/>
            <a:r>
              <a:rPr lang="en-US" sz="8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AAA</a:t>
            </a:r>
          </a:p>
        </p:txBody>
      </p:sp>
    </p:spTree>
    <p:extLst>
      <p:ext uri="{BB962C8B-B14F-4D97-AF65-F5344CB8AC3E}">
        <p14:creationId xmlns:p14="http://schemas.microsoft.com/office/powerpoint/2010/main" val="1405499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66"/>
          <p:cNvSpPr>
            <a:spLocks noGrp="1"/>
          </p:cNvSpPr>
          <p:nvPr>
            <p:ph sz="half" idx="1"/>
          </p:nvPr>
        </p:nvSpPr>
        <p:spPr/>
        <p:txBody>
          <a:bodyPr/>
          <a:lstStyle/>
          <a:p>
            <a:pPr lvl="0"/>
            <a:r>
              <a:rPr lang="en-US" dirty="0"/>
              <a:t>Access control schemes</a:t>
            </a:r>
          </a:p>
          <a:p>
            <a:pPr lvl="1"/>
            <a:r>
              <a:rPr lang="en-US" dirty="0"/>
              <a:t>Linux-Based Access Control</a:t>
            </a:r>
          </a:p>
          <a:p>
            <a:endParaRPr lang="en-US" dirty="0"/>
          </a:p>
        </p:txBody>
      </p:sp>
      <p:sp>
        <p:nvSpPr>
          <p:cNvPr id="14" name="Title 13"/>
          <p:cNvSpPr>
            <a:spLocks noGrp="1"/>
          </p:cNvSpPr>
          <p:nvPr>
            <p:ph type="title"/>
          </p:nvPr>
        </p:nvSpPr>
        <p:spPr/>
        <p:txBody>
          <a:bodyPr/>
          <a:lstStyle/>
          <a:p>
            <a:r>
              <a:rPr lang="en-US" dirty="0"/>
              <a:t>Given a scenario, implement authentication &amp; authorization solutions</a:t>
            </a:r>
          </a:p>
        </p:txBody>
      </p:sp>
      <p:sp>
        <p:nvSpPr>
          <p:cNvPr id="15" name="Slide Number Placeholder 14"/>
          <p:cNvSpPr>
            <a:spLocks noGrp="1"/>
          </p:cNvSpPr>
          <p:nvPr>
            <p:ph type="sldNum" sz="quarter" idx="4"/>
          </p:nvPr>
        </p:nvSpPr>
        <p:spPr/>
        <p:txBody>
          <a:bodyPr/>
          <a:lstStyle/>
          <a:p>
            <a:pPr lvl="0"/>
            <a:fld id="{CF8BF5C1-0C31-4117-9346-26B34DEE768C}" type="slidenum">
              <a:rPr lang="en-US" altLang="en-US" noProof="0" smtClean="0"/>
              <a:pPr lvl="0"/>
              <a:t>50</a:t>
            </a:fld>
            <a:endParaRPr lang="en-US" altLang="en-US" noProof="0" dirty="0"/>
          </a:p>
        </p:txBody>
      </p:sp>
      <p:sp>
        <p:nvSpPr>
          <p:cNvPr id="53" name="TextBox 52"/>
          <p:cNvSpPr txBox="1"/>
          <p:nvPr/>
        </p:nvSpPr>
        <p:spPr>
          <a:xfrm>
            <a:off x="2586118" y="4746104"/>
            <a:ext cx="731520"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55" name="TextBox 54"/>
          <p:cNvSpPr txBox="1"/>
          <p:nvPr/>
        </p:nvSpPr>
        <p:spPr>
          <a:xfrm>
            <a:off x="3116278" y="4726725"/>
            <a:ext cx="726695"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56" name="Rectangle 55"/>
          <p:cNvSpPr/>
          <p:nvPr/>
        </p:nvSpPr>
        <p:spPr>
          <a:xfrm>
            <a:off x="651008" y="2319831"/>
            <a:ext cx="2332690" cy="523220"/>
          </a:xfrm>
          <a:prstGeom prst="rect">
            <a:avLst/>
          </a:prstGeom>
          <a:solidFill>
            <a:schemeClr val="bg1"/>
          </a:solidFill>
          <a:ln w="3175">
            <a:noFill/>
          </a:ln>
          <a:effectLst>
            <a:innerShdw blurRad="190500">
              <a:prstClr val="black"/>
            </a:innerShdw>
          </a:effectLst>
        </p:spPr>
        <p:txBody>
          <a:bodyPr wrap="none">
            <a:spAutoFit/>
          </a:bodyPr>
          <a:lstStyle/>
          <a:p>
            <a:pPr marL="0" marR="0" lvl="0" indent="0" algn="l" defTabSz="9143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 </a:t>
            </a:r>
            <a:r>
              <a:rPr kumimoji="0" lang="en-US" sz="2800" b="1"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rwx</a:t>
            </a:r>
            <a:r>
              <a:rPr kumimoji="0" lang="en-US" sz="2800" b="1" i="0" u="none" strike="noStrike" kern="1200" cap="none" spc="0" normalizeH="0" baseline="0" noProof="0" dirty="0" err="1">
                <a:ln>
                  <a:noFill/>
                </a:ln>
                <a:solidFill>
                  <a:srgbClr val="0070C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rw</a:t>
            </a:r>
            <a:r>
              <a:rPr kumimoji="0" lang="en-US" sz="2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a:t>
            </a:r>
            <a:r>
              <a:rPr kumimoji="0" 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a:t>
            </a:r>
            <a:endParaRPr kumimoji="0" 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ourier Std" panose="02070409020205020404" pitchFamily="49" charset="0"/>
            </a:endParaRPr>
          </a:p>
        </p:txBody>
      </p:sp>
      <p:sp>
        <p:nvSpPr>
          <p:cNvPr id="57" name="TextBox 56"/>
          <p:cNvSpPr txBox="1"/>
          <p:nvPr/>
        </p:nvSpPr>
        <p:spPr>
          <a:xfrm>
            <a:off x="439278" y="3340242"/>
            <a:ext cx="726695" cy="307777"/>
          </a:xfrm>
          <a:prstGeom prst="rect">
            <a:avLst/>
          </a:prstGeom>
          <a:solidFill>
            <a:schemeClr val="bg1"/>
          </a:solidFill>
          <a:ln w="3175">
            <a:noFill/>
          </a:ln>
          <a:effectLst>
            <a:innerShdw blurRad="190500">
              <a:prstClr val="black"/>
            </a:inn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rPr>
              <a:t>owner</a:t>
            </a:r>
          </a:p>
        </p:txBody>
      </p:sp>
      <p:cxnSp>
        <p:nvCxnSpPr>
          <p:cNvPr id="58" name="Straight Arrow Connector 5"/>
          <p:cNvCxnSpPr>
            <a:stCxn id="57" idx="0"/>
            <a:endCxn id="63" idx="2"/>
          </p:cNvCxnSpPr>
          <p:nvPr/>
        </p:nvCxnSpPr>
        <p:spPr>
          <a:xfrm rot="5400000" flipH="1" flipV="1">
            <a:off x="728813" y="2812715"/>
            <a:ext cx="601340" cy="453714"/>
          </a:xfrm>
          <a:prstGeom prst="curvedConnector3">
            <a:avLst>
              <a:gd name="adj1" fmla="val 50000"/>
            </a:avLst>
          </a:prstGeom>
          <a:ln w="38100">
            <a:solidFill>
              <a:srgbClr val="FFC000"/>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282245" y="3340242"/>
            <a:ext cx="652219" cy="307777"/>
          </a:xfrm>
          <a:prstGeom prst="rect">
            <a:avLst/>
          </a:prstGeom>
          <a:solidFill>
            <a:schemeClr val="bg1"/>
          </a:solidFill>
          <a:ln w="3175">
            <a:noFill/>
          </a:ln>
          <a:effectLst>
            <a:innerShdw blurRad="190500">
              <a:prstClr val="black"/>
            </a:inn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rPr>
              <a:t>group</a:t>
            </a:r>
          </a:p>
        </p:txBody>
      </p:sp>
      <p:cxnSp>
        <p:nvCxnSpPr>
          <p:cNvPr id="60" name="Straight Arrow Connector 7"/>
          <p:cNvCxnSpPr>
            <a:stCxn id="59" idx="0"/>
            <a:endCxn id="64" idx="2"/>
          </p:cNvCxnSpPr>
          <p:nvPr/>
        </p:nvCxnSpPr>
        <p:spPr>
          <a:xfrm rot="5400000" flipH="1" flipV="1">
            <a:off x="1416152" y="2909293"/>
            <a:ext cx="623152" cy="238747"/>
          </a:xfrm>
          <a:prstGeom prst="curvedConnector3">
            <a:avLst>
              <a:gd name="adj1" fmla="val 50000"/>
            </a:avLst>
          </a:prstGeom>
          <a:ln w="38100">
            <a:solidFill>
              <a:srgbClr val="0070C0"/>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050736" y="3340242"/>
            <a:ext cx="1266107" cy="307777"/>
          </a:xfrm>
          <a:prstGeom prst="rect">
            <a:avLst/>
          </a:prstGeom>
          <a:solidFill>
            <a:schemeClr val="bg1"/>
          </a:solidFill>
          <a:ln w="3175">
            <a:noFill/>
          </a:ln>
          <a:effectLst>
            <a:innerShdw blurRad="190500">
              <a:prstClr val="black"/>
            </a:inn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rPr>
              <a:t>All other users</a:t>
            </a:r>
          </a:p>
        </p:txBody>
      </p:sp>
      <p:cxnSp>
        <p:nvCxnSpPr>
          <p:cNvPr id="62" name="Straight Arrow Connector 9"/>
          <p:cNvCxnSpPr>
            <a:stCxn id="61" idx="0"/>
            <a:endCxn id="65" idx="2"/>
          </p:cNvCxnSpPr>
          <p:nvPr/>
        </p:nvCxnSpPr>
        <p:spPr>
          <a:xfrm rot="16200000" flipV="1">
            <a:off x="2340365" y="2996817"/>
            <a:ext cx="601340" cy="85510"/>
          </a:xfrm>
          <a:prstGeom prst="curvedConnector3">
            <a:avLst>
              <a:gd name="adj1" fmla="val 50000"/>
            </a:avLst>
          </a:prstGeom>
          <a:ln w="38100">
            <a:solidFill>
              <a:srgbClr val="FF0000"/>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92992" y="2431125"/>
            <a:ext cx="726695"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64" name="TextBox 63"/>
          <p:cNvSpPr txBox="1"/>
          <p:nvPr/>
        </p:nvSpPr>
        <p:spPr>
          <a:xfrm>
            <a:off x="1481342" y="2409313"/>
            <a:ext cx="731520"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65" name="TextBox 64"/>
          <p:cNvSpPr txBox="1"/>
          <p:nvPr/>
        </p:nvSpPr>
        <p:spPr>
          <a:xfrm>
            <a:off x="2232520" y="2431125"/>
            <a:ext cx="731520"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66" name="Rectangle 65"/>
          <p:cNvSpPr/>
          <p:nvPr/>
        </p:nvSpPr>
        <p:spPr>
          <a:xfrm>
            <a:off x="3291840" y="4620402"/>
            <a:ext cx="2332690" cy="523220"/>
          </a:xfrm>
          <a:prstGeom prst="rect">
            <a:avLst/>
          </a:prstGeom>
          <a:solidFill>
            <a:schemeClr val="bg1"/>
          </a:solidFill>
          <a:ln w="12700">
            <a:noFill/>
          </a:ln>
          <a:effectLst>
            <a:innerShdw blurRad="190500">
              <a:prstClr val="black"/>
            </a:innerShdw>
          </a:effectLst>
        </p:spPr>
        <p:txBody>
          <a:bodyPr wrap="none">
            <a:spAutoFit/>
          </a:bodyPr>
          <a:lstStyle/>
          <a:p>
            <a:pPr marL="0" marR="0" lvl="0" indent="0" algn="l" defTabSz="9143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9933"/>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a:t>
            </a:r>
            <a:r>
              <a:rPr kumimoji="0" lang="en-US" sz="2800" b="1" i="0" u="none" strike="noStrike" kern="1200" cap="none" spc="0" normalizeH="0" baseline="0" noProof="0" dirty="0" err="1">
                <a:ln>
                  <a:noFill/>
                </a:ln>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rwxrw</a:t>
            </a:r>
            <a:r>
              <a:rPr kumimoji="0" lang="en-US" sz="2800" b="1" i="0" u="none" strike="noStrike" kern="1200" cap="none" spc="0" normalizeH="0" baseline="0" noProof="0" dirty="0">
                <a:ln>
                  <a:noFill/>
                </a:ln>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a:t>
            </a:r>
            <a:endParaRPr kumimoji="0" lang="en-US" sz="2800" b="1" i="0" u="none" strike="noStrike" kern="1200" cap="none" spc="0" normalizeH="0" baseline="0" noProof="0" dirty="0">
              <a:ln>
                <a:noFill/>
              </a:ln>
              <a:effectLst>
                <a:outerShdw blurRad="38100" dist="38100" dir="2700000" algn="tl">
                  <a:srgbClr val="000000">
                    <a:alpha val="43137"/>
                  </a:srgbClr>
                </a:outerShdw>
              </a:effectLst>
              <a:uLnTx/>
              <a:uFillTx/>
              <a:latin typeface="Courier Std" panose="02070409020205020404" pitchFamily="49" charset="0"/>
            </a:endParaRPr>
          </a:p>
        </p:txBody>
      </p:sp>
      <p:sp>
        <p:nvSpPr>
          <p:cNvPr id="67" name="TextBox 66"/>
          <p:cNvSpPr txBox="1"/>
          <p:nvPr/>
        </p:nvSpPr>
        <p:spPr>
          <a:xfrm>
            <a:off x="4284355" y="4735855"/>
            <a:ext cx="731520"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68" name="TextBox 67"/>
          <p:cNvSpPr txBox="1"/>
          <p:nvPr/>
        </p:nvSpPr>
        <p:spPr>
          <a:xfrm>
            <a:off x="4865118" y="4735855"/>
            <a:ext cx="731520"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69" name="TextBox 68"/>
          <p:cNvSpPr txBox="1"/>
          <p:nvPr/>
        </p:nvSpPr>
        <p:spPr>
          <a:xfrm>
            <a:off x="2060669" y="5488718"/>
            <a:ext cx="2223686" cy="523220"/>
          </a:xfrm>
          <a:prstGeom prst="rect">
            <a:avLst/>
          </a:prstGeom>
          <a:solidFill>
            <a:schemeClr val="bg1"/>
          </a:solidFill>
          <a:ln w="3175">
            <a:noFill/>
          </a:ln>
          <a:effectLst>
            <a:innerShdw blurRad="190500">
              <a:prstClr val="black"/>
            </a:innerShdw>
          </a:effectLst>
        </p:spPr>
        <p:txBody>
          <a:bodyPr wrap="square" rtlCol="0">
            <a:spAutoFit/>
          </a:bodyPr>
          <a:lstStyle/>
          <a:p>
            <a:pPr marL="0" marR="0" lvl="0" indent="0" algn="l" defTabSz="914306" rtl="0" eaLnBrk="1" fontAlgn="auto" latinLnBrk="0" hangingPunct="1">
              <a:lnSpc>
                <a:spcPct val="100000"/>
              </a:lnSpc>
              <a:spcBef>
                <a:spcPts val="0"/>
              </a:spcBef>
              <a:spcAft>
                <a:spcPts val="0"/>
              </a:spcAft>
              <a:buClrTx/>
              <a:buSzPct val="250000"/>
              <a:buFontTx/>
              <a:buNone/>
              <a:tabLst/>
              <a:defRPr/>
            </a:pPr>
            <a:r>
              <a:rPr kumimoji="0" lang="en-US" sz="2800" b="1" i="0" u="none" strike="noStrike" kern="1200" cap="none" spc="0" normalizeH="0" baseline="0" noProof="0" dirty="0">
                <a:ln>
                  <a:noFill/>
                </a:ln>
                <a:solidFill>
                  <a:srgbClr val="FF9933"/>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a:t>
            </a:r>
            <a:r>
              <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 </a:t>
            </a:r>
            <a:r>
              <a:rPr kumimoji="0" lang="en-US" sz="1400" b="1" i="0" u="none" strike="noStrike" kern="1200" cap="none" spc="0" normalizeH="0" baseline="0" noProof="0" dirty="0">
                <a:ln>
                  <a:noFill/>
                </a:ln>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rPr>
              <a:t>Represents a file</a:t>
            </a:r>
          </a:p>
        </p:txBody>
      </p:sp>
      <p:cxnSp>
        <p:nvCxnSpPr>
          <p:cNvPr id="70" name="Straight Arrow Connector 23"/>
          <p:cNvCxnSpPr>
            <a:cxnSpLocks/>
            <a:stCxn id="69" idx="0"/>
            <a:endCxn id="55" idx="2"/>
          </p:cNvCxnSpPr>
          <p:nvPr/>
        </p:nvCxnSpPr>
        <p:spPr>
          <a:xfrm rot="5400000" flipH="1" flipV="1">
            <a:off x="3098961" y="5108053"/>
            <a:ext cx="454216" cy="307114"/>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638282" y="4698921"/>
            <a:ext cx="726695"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72" name="Rectangle 71"/>
          <p:cNvSpPr/>
          <p:nvPr/>
        </p:nvSpPr>
        <p:spPr>
          <a:xfrm>
            <a:off x="5760720" y="4620402"/>
            <a:ext cx="2332690" cy="523220"/>
          </a:xfrm>
          <a:prstGeom prst="rect">
            <a:avLst/>
          </a:prstGeom>
          <a:solidFill>
            <a:schemeClr val="bg1"/>
          </a:solidFill>
          <a:ln w="12700">
            <a:noFill/>
          </a:ln>
          <a:effectLst>
            <a:innerShdw blurRad="190500">
              <a:prstClr val="black"/>
            </a:innerShdw>
          </a:effectLst>
        </p:spPr>
        <p:txBody>
          <a:bodyPr wrap="none">
            <a:spAutoFit/>
          </a:bodyPr>
          <a:lstStyle/>
          <a:p>
            <a:pPr marL="0" marR="0" lvl="0" indent="0" algn="l" defTabSz="9143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9933"/>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d</a:t>
            </a:r>
            <a:r>
              <a:rPr kumimoji="0" lang="en-US" sz="2800" b="1" i="0" u="none" strike="noStrike" kern="1200" cap="none" spc="0" normalizeH="0" baseline="0" noProof="0" dirty="0" err="1">
                <a:ln>
                  <a:noFill/>
                </a:ln>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rwxrw</a:t>
            </a:r>
            <a:r>
              <a:rPr kumimoji="0" lang="en-US" sz="2800" b="1" i="0" u="none" strike="noStrike" kern="1200" cap="none" spc="0" normalizeH="0" baseline="0" noProof="0" dirty="0">
                <a:ln>
                  <a:noFill/>
                </a:ln>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a:t>
            </a:r>
            <a:endParaRPr kumimoji="0" lang="en-US" sz="2800" b="1" i="0" u="none" strike="noStrike" kern="1200" cap="none" spc="0" normalizeH="0" baseline="0" noProof="0" dirty="0">
              <a:ln>
                <a:noFill/>
              </a:ln>
              <a:effectLst>
                <a:outerShdw blurRad="38100" dist="38100" dir="2700000" algn="tl">
                  <a:srgbClr val="000000">
                    <a:alpha val="43137"/>
                  </a:srgbClr>
                </a:outerShdw>
              </a:effectLst>
              <a:uLnTx/>
              <a:uFillTx/>
              <a:latin typeface="Courier Std" panose="02070409020205020404" pitchFamily="49" charset="0"/>
            </a:endParaRPr>
          </a:p>
        </p:txBody>
      </p:sp>
      <p:sp>
        <p:nvSpPr>
          <p:cNvPr id="73" name="TextBox 72"/>
          <p:cNvSpPr txBox="1"/>
          <p:nvPr/>
        </p:nvSpPr>
        <p:spPr>
          <a:xfrm>
            <a:off x="6806359" y="4708051"/>
            <a:ext cx="731520"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75" name="TextBox 74"/>
          <p:cNvSpPr txBox="1"/>
          <p:nvPr/>
        </p:nvSpPr>
        <p:spPr>
          <a:xfrm>
            <a:off x="5198632" y="5471048"/>
            <a:ext cx="2332690" cy="523220"/>
          </a:xfrm>
          <a:prstGeom prst="rect">
            <a:avLst/>
          </a:prstGeom>
          <a:solidFill>
            <a:schemeClr val="bg1"/>
          </a:solidFill>
          <a:ln w="3175">
            <a:noFill/>
          </a:ln>
          <a:effectLst>
            <a:innerShdw blurRad="190500">
              <a:prstClr val="black"/>
            </a:innerShdw>
          </a:effectLst>
        </p:spPr>
        <p:txBody>
          <a:bodyPr wrap="square" rtlCol="0">
            <a:spAutoFit/>
          </a:bodyPr>
          <a:lstStyle/>
          <a:p>
            <a:pPr marL="0" marR="0" lvl="0" indent="0" algn="l" defTabSz="914306" rtl="0" eaLnBrk="1" fontAlgn="auto" latinLnBrk="0" hangingPunct="1">
              <a:lnSpc>
                <a:spcPct val="100000"/>
              </a:lnSpc>
              <a:spcBef>
                <a:spcPts val="0"/>
              </a:spcBef>
              <a:spcAft>
                <a:spcPts val="0"/>
              </a:spcAft>
              <a:buClrTx/>
              <a:buSzPct val="250000"/>
              <a:buFontTx/>
              <a:buNone/>
              <a:tabLst/>
              <a:defRPr/>
            </a:pPr>
            <a:r>
              <a:rPr kumimoji="0" lang="en-US" sz="2800" b="1" i="0" u="none" strike="noStrike" kern="1200" cap="none" spc="0" normalizeH="0" baseline="0" noProof="0" dirty="0">
                <a:ln>
                  <a:noFill/>
                </a:ln>
                <a:solidFill>
                  <a:srgbClr val="FF9933"/>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d</a:t>
            </a:r>
            <a:r>
              <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urier New" panose="02070309020205020404" pitchFamily="49" charset="0"/>
                <a:ea typeface="+mn-ea"/>
                <a:cs typeface="Courier New" panose="02070309020205020404" pitchFamily="49" charset="0"/>
              </a:rPr>
              <a:t> </a:t>
            </a:r>
            <a:r>
              <a:rPr kumimoji="0" lang="en-US" sz="1400" b="1" i="0" u="none" strike="noStrike" kern="120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Represents a directory</a:t>
            </a:r>
          </a:p>
        </p:txBody>
      </p:sp>
      <p:cxnSp>
        <p:nvCxnSpPr>
          <p:cNvPr id="76" name="Straight Arrow Connector 32"/>
          <p:cNvCxnSpPr>
            <a:cxnSpLocks/>
            <a:stCxn id="75" idx="0"/>
            <a:endCxn id="71" idx="2"/>
          </p:cNvCxnSpPr>
          <p:nvPr/>
        </p:nvCxnSpPr>
        <p:spPr>
          <a:xfrm rot="16200000" flipV="1">
            <a:off x="5951129" y="5057199"/>
            <a:ext cx="464350" cy="363347"/>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822960" y="4620833"/>
            <a:ext cx="2332690" cy="523220"/>
          </a:xfrm>
          <a:prstGeom prst="rect">
            <a:avLst/>
          </a:prstGeom>
          <a:solidFill>
            <a:schemeClr val="bg1"/>
          </a:solidFill>
          <a:ln w="12700">
            <a:noFill/>
          </a:ln>
          <a:effectLst>
            <a:innerShdw blurRad="190500">
              <a:prstClr val="black"/>
            </a:innerShdw>
          </a:effectLst>
        </p:spPr>
        <p:txBody>
          <a:bodyPr wrap="none">
            <a:spAutoFit/>
          </a:bodyPr>
          <a:lstStyle/>
          <a:p>
            <a:pPr marL="0" marR="0" lvl="0" indent="0" algn="l" defTabSz="9143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rwxrw</a:t>
            </a:r>
            <a:r>
              <a:rPr kumimoji="0" lang="en-US" sz="2800" b="1" i="0" u="none" strike="noStrike" kern="1200" cap="none" spc="0" normalizeH="0" baseline="0" noProof="0" dirty="0">
                <a:ln>
                  <a:noFill/>
                </a:ln>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a:t>
            </a:r>
            <a:r>
              <a:rPr kumimoji="0" lang="en-US" sz="2800" b="1" i="0" u="none" strike="noStrike" kern="1200" cap="none" spc="0" normalizeH="0" baseline="0" noProof="0" dirty="0">
                <a:ln>
                  <a:noFill/>
                </a:ln>
                <a:solidFill>
                  <a:srgbClr val="FF9933"/>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a:t>
            </a:r>
            <a:endParaRPr kumimoji="0" lang="en-US" sz="2800" b="1" i="0" u="none" strike="noStrike" kern="1200" cap="none" spc="0" normalizeH="0" baseline="0" noProof="0" dirty="0">
              <a:ln>
                <a:noFill/>
              </a:ln>
              <a:solidFill>
                <a:srgbClr val="FF9933"/>
              </a:solidFill>
              <a:effectLst>
                <a:outerShdw blurRad="38100" dist="38100" dir="2700000" algn="tl">
                  <a:srgbClr val="000000">
                    <a:alpha val="43137"/>
                  </a:srgbClr>
                </a:outerShdw>
              </a:effectLst>
              <a:uLnTx/>
              <a:uFillTx/>
              <a:latin typeface="Courier Std" panose="02070409020205020404" pitchFamily="49" charset="0"/>
            </a:endParaRPr>
          </a:p>
        </p:txBody>
      </p:sp>
      <p:sp>
        <p:nvSpPr>
          <p:cNvPr id="78" name="TextBox 77"/>
          <p:cNvSpPr txBox="1"/>
          <p:nvPr/>
        </p:nvSpPr>
        <p:spPr>
          <a:xfrm>
            <a:off x="827298" y="3825883"/>
            <a:ext cx="3773348" cy="523220"/>
          </a:xfrm>
          <a:prstGeom prst="rect">
            <a:avLst/>
          </a:prstGeom>
          <a:solidFill>
            <a:schemeClr val="bg1"/>
          </a:solidFill>
          <a:ln w="3175">
            <a:noFill/>
          </a:ln>
          <a:effectLst>
            <a:innerShdw blurRad="190500">
              <a:prstClr val="black"/>
            </a:innerShdw>
          </a:effectLst>
        </p:spPr>
        <p:txBody>
          <a:bodyPr wrap="square" rtlCol="0">
            <a:spAutoFit/>
          </a:bodyPr>
          <a:lstStyle/>
          <a:p>
            <a:pPr marL="0" marR="0" lvl="0" indent="0" algn="l" defTabSz="9143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9933"/>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a:t>
            </a:r>
            <a:r>
              <a:rPr kumimoji="0" lang="en-US" sz="28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 </a:t>
            </a:r>
            <a:r>
              <a:rPr kumimoji="0" lang="en-US" sz="1400" b="1" i="0" u="none" strike="noStrike" kern="1200" cap="none" spc="0" normalizeH="0" baseline="0" noProof="0" dirty="0">
                <a:ln>
                  <a:noFill/>
                </a:ln>
                <a:effectLst>
                  <a:outerShdw blurRad="38100" dist="38100" dir="2700000" algn="tl">
                    <a:srgbClr val="000000">
                      <a:alpha val="43137"/>
                    </a:srgbClr>
                  </a:outerShdw>
                </a:effectLst>
                <a:uLnTx/>
                <a:uFillTx/>
                <a:latin typeface="Courier Std" panose="02070409020205020404" pitchFamily="49" charset="0"/>
                <a:cs typeface="Calibri" panose="020F0502020204030204" pitchFamily="34" charset="0"/>
              </a:rPr>
              <a:t>Permissions added to the FACL</a:t>
            </a:r>
          </a:p>
        </p:txBody>
      </p:sp>
      <p:cxnSp>
        <p:nvCxnSpPr>
          <p:cNvPr id="79" name="Straight Arrow Connector 42"/>
          <p:cNvCxnSpPr>
            <a:stCxn id="78" idx="2"/>
            <a:endCxn id="53" idx="0"/>
          </p:cNvCxnSpPr>
          <p:nvPr/>
        </p:nvCxnSpPr>
        <p:spPr>
          <a:xfrm rot="16200000" flipH="1">
            <a:off x="2634425" y="4428650"/>
            <a:ext cx="397001" cy="237906"/>
          </a:xfrm>
          <a:prstGeom prst="curvedConnector3">
            <a:avLst>
              <a:gd name="adj1" fmla="val 50000"/>
            </a:avLst>
          </a:prstGeom>
          <a:ln w="38100">
            <a:solidFill>
              <a:schemeClr val="tx2">
                <a:lumMod val="40000"/>
                <a:lumOff val="60000"/>
              </a:schemeClr>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291840" y="2320319"/>
            <a:ext cx="2332690" cy="523220"/>
          </a:xfrm>
          <a:prstGeom prst="rect">
            <a:avLst/>
          </a:prstGeom>
          <a:solidFill>
            <a:schemeClr val="bg1"/>
          </a:solidFill>
          <a:ln w="3175">
            <a:noFill/>
          </a:ln>
          <a:effectLst>
            <a:innerShdw blurRad="190500">
              <a:prstClr val="black"/>
            </a:innerShdw>
          </a:effectLst>
        </p:spPr>
        <p:txBody>
          <a:bodyPr wrap="none">
            <a:spAutoFit/>
          </a:bodyPr>
          <a:lstStyle/>
          <a:p>
            <a:pPr marL="0" marR="0" lvl="0" indent="0" algn="l" defTabSz="9143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 </a:t>
            </a:r>
            <a:r>
              <a:rPr kumimoji="0" lang="en-US" sz="2800" b="1"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rwx</a:t>
            </a:r>
            <a:r>
              <a:rPr kumimoji="0" lang="en-US" sz="2800" b="1" i="0" u="none" strike="noStrike" kern="1200" cap="none" spc="0" normalizeH="0" baseline="0" noProof="0" dirty="0" err="1">
                <a:ln>
                  <a:noFill/>
                </a:ln>
                <a:solidFill>
                  <a:srgbClr val="0070C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rw</a:t>
            </a:r>
            <a:r>
              <a:rPr kumimoji="0" lang="en-US" sz="2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a:t>
            </a:r>
            <a:r>
              <a:rPr kumimoji="0" 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a:t>
            </a:r>
            <a:endParaRPr kumimoji="0" 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ourier Std" panose="02070409020205020404" pitchFamily="49" charset="0"/>
            </a:endParaRPr>
          </a:p>
        </p:txBody>
      </p:sp>
      <p:sp>
        <p:nvSpPr>
          <p:cNvPr id="81" name="TextBox 80"/>
          <p:cNvSpPr txBox="1"/>
          <p:nvPr/>
        </p:nvSpPr>
        <p:spPr>
          <a:xfrm>
            <a:off x="3516413" y="3340242"/>
            <a:ext cx="642624" cy="307777"/>
          </a:xfrm>
          <a:prstGeom prst="rect">
            <a:avLst/>
          </a:prstGeom>
          <a:solidFill>
            <a:schemeClr val="bg1"/>
          </a:solidFill>
          <a:ln w="3175">
            <a:noFill/>
          </a:ln>
          <a:effectLst>
            <a:innerShdw blurRad="190500">
              <a:prstClr val="black"/>
            </a:inn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rPr>
              <a:t>7</a:t>
            </a:r>
          </a:p>
        </p:txBody>
      </p:sp>
      <p:cxnSp>
        <p:nvCxnSpPr>
          <p:cNvPr id="82" name="Straight Arrow Connector 57"/>
          <p:cNvCxnSpPr>
            <a:stCxn id="81" idx="0"/>
            <a:endCxn id="87" idx="2"/>
          </p:cNvCxnSpPr>
          <p:nvPr/>
        </p:nvCxnSpPr>
        <p:spPr>
          <a:xfrm rot="5400000" flipH="1" flipV="1">
            <a:off x="3549756" y="2985324"/>
            <a:ext cx="600852" cy="108984"/>
          </a:xfrm>
          <a:prstGeom prst="curvedConnector3">
            <a:avLst>
              <a:gd name="adj1" fmla="val 50000"/>
            </a:avLst>
          </a:prstGeom>
          <a:ln w="38100">
            <a:solidFill>
              <a:srgbClr val="FFC000"/>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274536" y="3340242"/>
            <a:ext cx="652219" cy="307777"/>
          </a:xfrm>
          <a:prstGeom prst="rect">
            <a:avLst/>
          </a:prstGeom>
          <a:solidFill>
            <a:schemeClr val="bg1"/>
          </a:solidFill>
          <a:ln w="3175">
            <a:noFill/>
          </a:ln>
          <a:effectLst>
            <a:innerShdw blurRad="190500">
              <a:prstClr val="black"/>
            </a:inn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rPr>
              <a:t>6</a:t>
            </a:r>
          </a:p>
        </p:txBody>
      </p:sp>
      <p:cxnSp>
        <p:nvCxnSpPr>
          <p:cNvPr id="84" name="Straight Arrow Connector 59"/>
          <p:cNvCxnSpPr>
            <a:stCxn id="83" idx="0"/>
            <a:endCxn id="88" idx="2"/>
          </p:cNvCxnSpPr>
          <p:nvPr/>
        </p:nvCxnSpPr>
        <p:spPr>
          <a:xfrm rot="16200000" flipV="1">
            <a:off x="4231176" y="2970772"/>
            <a:ext cx="577300" cy="161640"/>
          </a:xfrm>
          <a:prstGeom prst="curvedConnector3">
            <a:avLst>
              <a:gd name="adj1" fmla="val 50000"/>
            </a:avLst>
          </a:prstGeom>
          <a:ln w="38100">
            <a:solidFill>
              <a:srgbClr val="0070C0"/>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2254" y="3340242"/>
            <a:ext cx="580471" cy="307777"/>
          </a:xfrm>
          <a:prstGeom prst="rect">
            <a:avLst/>
          </a:prstGeom>
          <a:solidFill>
            <a:schemeClr val="bg1"/>
          </a:solidFill>
          <a:ln w="3175">
            <a:noFill/>
          </a:ln>
          <a:effectLst>
            <a:innerShdw blurRad="190500">
              <a:prstClr val="black"/>
            </a:inn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rPr>
              <a:t>4</a:t>
            </a:r>
          </a:p>
        </p:txBody>
      </p:sp>
      <p:cxnSp>
        <p:nvCxnSpPr>
          <p:cNvPr id="86" name="Straight Arrow Connector 61"/>
          <p:cNvCxnSpPr>
            <a:stCxn id="85" idx="0"/>
            <a:endCxn id="89" idx="2"/>
          </p:cNvCxnSpPr>
          <p:nvPr/>
        </p:nvCxnSpPr>
        <p:spPr>
          <a:xfrm rot="16200000" flipV="1">
            <a:off x="4989126" y="2996878"/>
            <a:ext cx="600852" cy="85876"/>
          </a:xfrm>
          <a:prstGeom prst="curvedConnector3">
            <a:avLst>
              <a:gd name="adj1" fmla="val 50000"/>
            </a:avLst>
          </a:prstGeom>
          <a:ln w="38100">
            <a:solidFill>
              <a:srgbClr val="FF0000"/>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541326" y="2431613"/>
            <a:ext cx="726695"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88" name="TextBox 87"/>
          <p:cNvSpPr txBox="1"/>
          <p:nvPr/>
        </p:nvSpPr>
        <p:spPr>
          <a:xfrm>
            <a:off x="4073246" y="2455165"/>
            <a:ext cx="731520"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89" name="TextBox 88"/>
          <p:cNvSpPr txBox="1"/>
          <p:nvPr/>
        </p:nvSpPr>
        <p:spPr>
          <a:xfrm>
            <a:off x="4880854" y="2431613"/>
            <a:ext cx="731520"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90" name="Rectangle 89"/>
          <p:cNvSpPr/>
          <p:nvPr/>
        </p:nvSpPr>
        <p:spPr>
          <a:xfrm>
            <a:off x="5878822" y="2319831"/>
            <a:ext cx="2331720" cy="523220"/>
          </a:xfrm>
          <a:prstGeom prst="rect">
            <a:avLst/>
          </a:prstGeom>
          <a:solidFill>
            <a:schemeClr val="bg1"/>
          </a:solidFill>
          <a:ln w="3175">
            <a:noFill/>
          </a:ln>
          <a:effectLst>
            <a:innerShdw blurRad="190500">
              <a:prstClr val="black"/>
            </a:innerShdw>
          </a:effectLst>
        </p:spPr>
        <p:txBody>
          <a:bodyPr wrap="square">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00" normalizeH="0" baseline="0" noProof="0" dirty="0">
                <a:ln>
                  <a:noFill/>
                </a:ln>
                <a:solidFill>
                  <a:srgbClr val="FFC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7</a:t>
            </a:r>
            <a:r>
              <a:rPr kumimoji="0" lang="en-US" sz="2800" b="1" i="0" u="none" strike="noStrike" kern="1200" cap="none" spc="100" normalizeH="0" baseline="0" noProof="0" dirty="0">
                <a:ln>
                  <a:noFill/>
                </a:ln>
                <a:solidFill>
                  <a:srgbClr val="0070C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6</a:t>
            </a:r>
            <a:r>
              <a:rPr kumimoji="0" lang="en-US" sz="2800" b="1" i="0" u="none" strike="noStrike" kern="1200" cap="none" spc="100" normalizeH="0" baseline="0" noProof="0" dirty="0">
                <a:ln>
                  <a:noFill/>
                </a:ln>
                <a:solidFill>
                  <a:srgbClr val="C00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4</a:t>
            </a:r>
            <a:endParaRPr kumimoji="0" lang="en-US" sz="2800" b="1" i="0" u="none" strike="noStrike" kern="1200" cap="none" spc="100" normalizeH="0" baseline="0" noProof="0" dirty="0">
              <a:ln>
                <a:noFill/>
              </a:ln>
              <a:solidFill>
                <a:srgbClr val="C00000"/>
              </a:solidFill>
              <a:effectLst>
                <a:outerShdw blurRad="38100" dist="38100" dir="2700000" algn="tl">
                  <a:srgbClr val="000000">
                    <a:alpha val="43137"/>
                  </a:srgbClr>
                </a:outerShdw>
              </a:effectLst>
              <a:uLnTx/>
              <a:uFillTx/>
              <a:latin typeface="Courier Std" panose="02070409020205020404" pitchFamily="49" charset="0"/>
            </a:endParaRPr>
          </a:p>
        </p:txBody>
      </p:sp>
      <p:sp>
        <p:nvSpPr>
          <p:cNvPr id="91" name="TextBox 90"/>
          <p:cNvSpPr txBox="1"/>
          <p:nvPr/>
        </p:nvSpPr>
        <p:spPr>
          <a:xfrm>
            <a:off x="6364977" y="3294075"/>
            <a:ext cx="2057116" cy="400110"/>
          </a:xfrm>
          <a:prstGeom prst="rect">
            <a:avLst/>
          </a:prstGeom>
          <a:solidFill>
            <a:schemeClr val="bg1"/>
          </a:solidFill>
          <a:ln w="3175">
            <a:noFill/>
          </a:ln>
          <a:effectLst>
            <a:innerShdw blurRad="190500">
              <a:prstClr val="black"/>
            </a:innerShdw>
          </a:effectLst>
        </p:spPr>
        <p:txBody>
          <a:bodyPr wrap="square" rtlCol="0" anchor="ctr">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rwx</a:t>
            </a:r>
            <a:r>
              <a:rPr kumimoji="0" lang="en-US" sz="2000" b="1" i="0" u="none" strike="noStrike" kern="1200" cap="none" spc="0" normalizeH="0" baseline="0" noProof="0" dirty="0" err="1">
                <a:ln>
                  <a:noFill/>
                </a:ln>
                <a:solidFill>
                  <a:srgbClr val="0070C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rw</a:t>
            </a:r>
            <a:r>
              <a:rPr kumimoji="0" lang="en-US" sz="20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a:t>
            </a:r>
            <a:r>
              <a:rPr kumimoji="0" lang="en-US" sz="20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Courier Std" panose="02070409020205020404" pitchFamily="49" charset="0"/>
                <a:cs typeface="Courier New" panose="02070309020205020404" pitchFamily="49" charset="0"/>
              </a:rPr>
              <a:t>r--</a:t>
            </a:r>
          </a:p>
        </p:txBody>
      </p:sp>
      <p:cxnSp>
        <p:nvCxnSpPr>
          <p:cNvPr id="92" name="Straight Arrow Connector 71"/>
          <p:cNvCxnSpPr>
            <a:stCxn id="91" idx="0"/>
            <a:endCxn id="94" idx="2"/>
          </p:cNvCxnSpPr>
          <p:nvPr/>
        </p:nvCxnSpPr>
        <p:spPr>
          <a:xfrm rot="16200000" flipV="1">
            <a:off x="6927679" y="2828219"/>
            <a:ext cx="572948" cy="358764"/>
          </a:xfrm>
          <a:prstGeom prst="curvedConnector3">
            <a:avLst>
              <a:gd name="adj1" fmla="val 50000"/>
            </a:avLst>
          </a:prstGeom>
          <a:ln w="38100">
            <a:solidFill>
              <a:srgbClr val="FFC000"/>
            </a:solidFill>
            <a:tailEnd type="triangle"/>
          </a:ln>
          <a:effectLst>
            <a:outerShdw blurRad="50800" dist="76200" dir="5400000" rotWithShape="0">
              <a:prstClr val="black">
                <a:alpha val="50000"/>
              </a:prstClr>
            </a:out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6697256" y="2389480"/>
            <a:ext cx="705678" cy="389997"/>
          </a:xfrm>
          <a:prstGeom prst="rect">
            <a:avLst/>
          </a:prstGeom>
          <a:noFill/>
          <a:ln>
            <a:noFill/>
          </a:ln>
          <a:effectLst>
            <a:outerShdw blurRad="50800" dist="76200" dir="5400000"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4" name="TextBox 93"/>
          <p:cNvSpPr txBox="1"/>
          <p:nvPr/>
        </p:nvSpPr>
        <p:spPr>
          <a:xfrm>
            <a:off x="6669011" y="2413350"/>
            <a:ext cx="731520" cy="307777"/>
          </a:xfrm>
          <a:prstGeom prst="rect">
            <a:avLst/>
          </a:prstGeom>
          <a:noFill/>
          <a:ln w="38100">
            <a:noFill/>
          </a:ln>
          <a:effectLst>
            <a:outerShdw blurRad="50800" dist="76200" dir="5400000" rotWithShape="0">
              <a:prstClr val="black">
                <a:alpha val="50000"/>
              </a:prstClr>
            </a:outerShdw>
          </a:effectLst>
        </p:spPr>
        <p:txBody>
          <a:bodyPr wrap="square" rtlCol="0">
            <a:spAutoFit/>
          </a:bodyPr>
          <a:lstStyle/>
          <a:p>
            <a:pPr marL="0" marR="0" lvl="0" indent="0" algn="ctr" defTabSz="91430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0CF9B">
                  <a:lumMod val="75000"/>
                </a:srgbClr>
              </a:solidFill>
              <a:effectLst>
                <a:outerShdw blurRad="38100" dist="38100" dir="2700000" algn="tl">
                  <a:srgbClr val="000000">
                    <a:alpha val="43137"/>
                  </a:srgbClr>
                </a:outerShdw>
              </a:effectLst>
              <a:uLnTx/>
              <a:uFillTx/>
              <a:latin typeface="Calibri" panose="020F0502020204030204"/>
              <a:ea typeface="+mn-ea"/>
              <a:cs typeface="Courier New" panose="02070309020205020404" pitchFamily="49" charset="0"/>
            </a:endParaRPr>
          </a:p>
        </p:txBody>
      </p:sp>
      <p:sp>
        <p:nvSpPr>
          <p:cNvPr id="45" name="Title 13">
            <a:extLst>
              <a:ext uri="{FF2B5EF4-FFF2-40B4-BE49-F238E27FC236}">
                <a16:creationId xmlns:a16="http://schemas.microsoft.com/office/drawing/2014/main" id="{A53CDA69-728A-AA4C-A74A-7A2C51E40529}"/>
              </a:ext>
            </a:extLst>
          </p:cNvPr>
          <p:cNvSpPr txBox="1">
            <a:spLocks/>
          </p:cNvSpPr>
          <p:nvPr/>
        </p:nvSpPr>
        <p:spPr bwMode="auto">
          <a:xfrm>
            <a:off x="1372885" y="89553"/>
            <a:ext cx="739011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1600" b="1" i="0">
                <a:solidFill>
                  <a:schemeClr val="tx2">
                    <a:lumMod val="40000"/>
                    <a:lumOff val="60000"/>
                  </a:schemeClr>
                </a:solidFill>
                <a:effectLst/>
                <a:latin typeface="Times New Roman" panose="02020603050405020304" pitchFamily="18" charset="0"/>
                <a:ea typeface="+mj-ea"/>
                <a:cs typeface="Times New Roman" panose="02020603050405020304" pitchFamily="18" charset="0"/>
              </a:defRPr>
            </a:lvl1pPr>
            <a:lvl2pPr algn="r" rtl="0" eaLnBrk="1" fontAlgn="base" hangingPunct="1">
              <a:spcBef>
                <a:spcPct val="0"/>
              </a:spcBef>
              <a:spcAft>
                <a:spcPct val="0"/>
              </a:spcAft>
              <a:defRPr sz="2800" b="1" i="1">
                <a:solidFill>
                  <a:srgbClr val="151C77"/>
                </a:solidFill>
                <a:latin typeface="Arial" charset="0"/>
              </a:defRPr>
            </a:lvl2pPr>
            <a:lvl3pPr algn="r" rtl="0" eaLnBrk="1" fontAlgn="base" hangingPunct="1">
              <a:spcBef>
                <a:spcPct val="0"/>
              </a:spcBef>
              <a:spcAft>
                <a:spcPct val="0"/>
              </a:spcAft>
              <a:defRPr sz="2800" b="1" i="1">
                <a:solidFill>
                  <a:srgbClr val="151C77"/>
                </a:solidFill>
                <a:latin typeface="Arial" charset="0"/>
              </a:defRPr>
            </a:lvl3pPr>
            <a:lvl4pPr algn="r" rtl="0" eaLnBrk="1" fontAlgn="base" hangingPunct="1">
              <a:spcBef>
                <a:spcPct val="0"/>
              </a:spcBef>
              <a:spcAft>
                <a:spcPct val="0"/>
              </a:spcAft>
              <a:defRPr sz="2800" b="1" i="1">
                <a:solidFill>
                  <a:srgbClr val="151C77"/>
                </a:solidFill>
                <a:latin typeface="Arial" charset="0"/>
              </a:defRPr>
            </a:lvl4pPr>
            <a:lvl5pPr algn="r" rtl="0" eaLnBrk="1" fontAlgn="base" hangingPunct="1">
              <a:spcBef>
                <a:spcPct val="0"/>
              </a:spcBef>
              <a:spcAft>
                <a:spcPct val="0"/>
              </a:spcAft>
              <a:defRPr sz="28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a:lstStyle>
          <a:p>
            <a:pPr defTabSz="914400"/>
            <a:r>
              <a:rPr lang="en-US" kern="0" dirty="0"/>
              <a:t>Given a scenario, implement authentication &amp; authorization solutions</a:t>
            </a:r>
          </a:p>
        </p:txBody>
      </p:sp>
    </p:spTree>
    <p:extLst>
      <p:ext uri="{BB962C8B-B14F-4D97-AF65-F5344CB8AC3E}">
        <p14:creationId xmlns:p14="http://schemas.microsoft.com/office/powerpoint/2010/main" val="2297802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3A1F28-1E5F-8731-7AB7-0810278F0370}"/>
              </a:ext>
            </a:extLst>
          </p:cNvPr>
          <p:cNvSpPr>
            <a:spLocks noGrp="1"/>
          </p:cNvSpPr>
          <p:nvPr>
            <p:ph type="title"/>
          </p:nvPr>
        </p:nvSpPr>
        <p:spPr/>
        <p:txBody>
          <a:bodyPr/>
          <a:lstStyle/>
          <a:p>
            <a:r>
              <a:rPr lang="en-US" kern="0" dirty="0"/>
              <a:t>Given a scenario, implement authentication &amp; authorization solutions</a:t>
            </a:r>
            <a:br>
              <a:rPr lang="en-US" kern="0" dirty="0"/>
            </a:br>
            <a:endParaRPr lang="en-US" dirty="0"/>
          </a:p>
        </p:txBody>
      </p:sp>
      <p:sp>
        <p:nvSpPr>
          <p:cNvPr id="4" name="Slide Number Placeholder 3">
            <a:extLst>
              <a:ext uri="{FF2B5EF4-FFF2-40B4-BE49-F238E27FC236}">
                <a16:creationId xmlns:a16="http://schemas.microsoft.com/office/drawing/2014/main" id="{06B00A0F-EC43-447B-8C00-8E6E3D7C1326}"/>
              </a:ext>
            </a:extLst>
          </p:cNvPr>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51</a:t>
            </a:fld>
            <a:endParaRPr lang="en-US" altLang="en-US" dirty="0">
              <a:solidFill>
                <a:prstClr val="white"/>
              </a:solidFill>
            </a:endParaRPr>
          </a:p>
        </p:txBody>
      </p:sp>
      <p:pic>
        <p:nvPicPr>
          <p:cNvPr id="5" name="Content Placeholder 5" descr="Text&#10;&#10;Description automatically generated with medium confidence">
            <a:extLst>
              <a:ext uri="{FF2B5EF4-FFF2-40B4-BE49-F238E27FC236}">
                <a16:creationId xmlns:a16="http://schemas.microsoft.com/office/drawing/2014/main" id="{4D48CB26-B693-D3BB-AD34-488B5E62C582}"/>
              </a:ext>
            </a:extLst>
          </p:cNvPr>
          <p:cNvPicPr>
            <a:picLocks noChangeAspect="1"/>
          </p:cNvPicPr>
          <p:nvPr/>
        </p:nvPicPr>
        <p:blipFill rotWithShape="1">
          <a:blip r:embed="rId2">
            <a:extLst>
              <a:ext uri="{28A0092B-C50C-407E-A947-70E740481C1C}">
                <a14:useLocalDpi xmlns:a14="http://schemas.microsoft.com/office/drawing/2010/main" val="0"/>
              </a:ext>
            </a:extLst>
          </a:blip>
          <a:srcRect r="18406"/>
          <a:stretch/>
        </p:blipFill>
        <p:spPr>
          <a:xfrm>
            <a:off x="492869" y="1605743"/>
            <a:ext cx="8158262" cy="2061556"/>
          </a:xfrm>
          <a:prstGeom prst="rect">
            <a:avLst/>
          </a:prstGeom>
          <a:ln>
            <a:solidFill>
              <a:schemeClr val="bg2"/>
            </a:solidFill>
          </a:ln>
        </p:spPr>
      </p:pic>
    </p:spTree>
    <p:extLst>
      <p:ext uri="{BB962C8B-B14F-4D97-AF65-F5344CB8AC3E}">
        <p14:creationId xmlns:p14="http://schemas.microsoft.com/office/powerpoint/2010/main" val="3494785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solidFill>
                  <a:srgbClr val="17406D">
                    <a:lumMod val="40000"/>
                    <a:lumOff val="60000"/>
                  </a:srgbClr>
                </a:solidFill>
              </a:rPr>
              <a:t>Access control schemes</a:t>
            </a:r>
          </a:p>
          <a:p>
            <a:pPr lvl="1">
              <a:buClr>
                <a:srgbClr val="17406D">
                  <a:lumMod val="40000"/>
                  <a:lumOff val="60000"/>
                </a:srgbClr>
              </a:buClr>
            </a:pPr>
            <a:r>
              <a:rPr lang="en-US" dirty="0">
                <a:solidFill>
                  <a:prstClr val="white"/>
                </a:solidFill>
              </a:rPr>
              <a:t>Linux-Based Access Control</a:t>
            </a:r>
          </a:p>
          <a:p>
            <a:endParaRPr lang="en-US" dirty="0"/>
          </a:p>
        </p:txBody>
      </p:sp>
      <p:sp>
        <p:nvSpPr>
          <p:cNvPr id="3" name="Title 2"/>
          <p:cNvSpPr>
            <a:spLocks noGrp="1"/>
          </p:cNvSpPr>
          <p:nvPr>
            <p:ph type="title"/>
          </p:nvPr>
        </p:nvSpPr>
        <p:spPr/>
        <p:txBody>
          <a:bodyPr/>
          <a:lstStyle/>
          <a:p>
            <a:r>
              <a:rPr lang="en-US" dirty="0"/>
              <a:t>3.8 Given a scenario, implement authentication &amp; authorization solutions</a:t>
            </a:r>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52</a:t>
            </a:fld>
            <a:endParaRPr lang="en-US" altLang="en-US" dirty="0">
              <a:solidFill>
                <a:prstClr val="white"/>
              </a:solidFill>
            </a:endParaRPr>
          </a:p>
        </p:txBody>
      </p:sp>
      <p:sp>
        <p:nvSpPr>
          <p:cNvPr id="5" name="Rectangle 4"/>
          <p:cNvSpPr/>
          <p:nvPr/>
        </p:nvSpPr>
        <p:spPr>
          <a:xfrm>
            <a:off x="468875" y="2057400"/>
            <a:ext cx="3768980" cy="369332"/>
          </a:xfrm>
          <a:prstGeom prst="rect">
            <a:avLst/>
          </a:prstGeom>
          <a:solidFill>
            <a:schemeClr val="bg1"/>
          </a:solidFill>
          <a:ln w="28575">
            <a:solidFill>
              <a:schemeClr val="tx2">
                <a:lumMod val="40000"/>
                <a:lumOff val="60000"/>
              </a:schemeClr>
            </a:solidFill>
          </a:ln>
          <a:effectLst>
            <a:innerShdw blurRad="190500">
              <a:schemeClr val="tx2">
                <a:lumMod val="75000"/>
              </a:schemeClr>
            </a:innerShdw>
          </a:effectLst>
        </p:spPr>
        <p:txBody>
          <a:bodyPr wrap="none">
            <a:spAutoFit/>
          </a:bodyPr>
          <a:lstStyle/>
          <a:p>
            <a:r>
              <a:rPr lang="en-US" b="1" dirty="0">
                <a:solidFill>
                  <a:srgbClr val="FFC000"/>
                </a:solidFill>
                <a:latin typeface="Courier New" panose="02070309020205020404" pitchFamily="49" charset="0"/>
                <a:cs typeface="Courier New" panose="02070309020205020404" pitchFamily="49" charset="0"/>
              </a:rPr>
              <a:t>chmod</a:t>
            </a:r>
            <a:r>
              <a:rPr lang="en-US" b="1" dirty="0">
                <a:solidFill>
                  <a:schemeClr val="bg1"/>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permissions filename</a:t>
            </a:r>
          </a:p>
        </p:txBody>
      </p:sp>
      <p:sp>
        <p:nvSpPr>
          <p:cNvPr id="6" name="Rectangle 5"/>
          <p:cNvSpPr/>
          <p:nvPr/>
        </p:nvSpPr>
        <p:spPr>
          <a:xfrm>
            <a:off x="4400561" y="4106462"/>
            <a:ext cx="1563248" cy="369332"/>
          </a:xfrm>
          <a:prstGeom prst="rect">
            <a:avLst/>
          </a:prstGeom>
          <a:solidFill>
            <a:schemeClr val="bg1"/>
          </a:solidFill>
          <a:ln w="28575">
            <a:solidFill>
              <a:schemeClr val="tx2">
                <a:lumMod val="40000"/>
                <a:lumOff val="60000"/>
              </a:schemeClr>
            </a:solidFill>
          </a:ln>
          <a:effectLst>
            <a:innerShdw blurRad="190500">
              <a:schemeClr val="tx2">
                <a:lumMod val="75000"/>
              </a:schemeClr>
            </a:innerShdw>
          </a:effectLst>
        </p:spPr>
        <p:txBody>
          <a:bodyPr wrap="none">
            <a:spAutoFit/>
          </a:bodyPr>
          <a:lstStyle/>
          <a:p>
            <a:r>
              <a:rPr lang="en-US" b="1" dirty="0">
                <a:solidFill>
                  <a:srgbClr val="FFC000"/>
                </a:solidFill>
                <a:latin typeface="Courier New" panose="02070309020205020404" pitchFamily="49" charset="0"/>
                <a:cs typeface="Courier New" panose="02070309020205020404" pitchFamily="49" charset="0"/>
              </a:rPr>
              <a:t>chown</a:t>
            </a:r>
            <a:r>
              <a:rPr lang="en-US" b="1" dirty="0">
                <a:solidFill>
                  <a:schemeClr val="bg1"/>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user</a:t>
            </a:r>
          </a:p>
        </p:txBody>
      </p:sp>
      <p:sp>
        <p:nvSpPr>
          <p:cNvPr id="7" name="Rectangle 6"/>
          <p:cNvSpPr/>
          <p:nvPr/>
        </p:nvSpPr>
        <p:spPr>
          <a:xfrm>
            <a:off x="2175080" y="4976631"/>
            <a:ext cx="3788729" cy="307777"/>
          </a:xfrm>
          <a:prstGeom prst="rect">
            <a:avLst/>
          </a:prstGeom>
          <a:solidFill>
            <a:schemeClr val="tx1"/>
          </a:solidFill>
          <a:ln w="28575">
            <a:solidFill>
              <a:schemeClr val="bg1"/>
            </a:solidFill>
          </a:ln>
          <a:effectLst/>
        </p:spPr>
        <p:txBody>
          <a:bodyPr wrap="none">
            <a:spAutoFit/>
          </a:bodyPr>
          <a:lstStyle/>
          <a:p>
            <a:r>
              <a:rPr lang="en-US" sz="1400" b="1" dirty="0">
                <a:solidFill>
                  <a:schemeClr val="bg1"/>
                </a:solidFill>
                <a:latin typeface="Calibri" panose="020F0502020204030204" pitchFamily="34" charset="0"/>
                <a:cs typeface="Calibri" panose="020F0502020204030204" pitchFamily="34" charset="0"/>
              </a:rPr>
              <a:t>Used to change the ownership of a file/directory</a:t>
            </a:r>
          </a:p>
        </p:txBody>
      </p:sp>
      <p:sp>
        <p:nvSpPr>
          <p:cNvPr id="8" name="Rectangle 7"/>
          <p:cNvSpPr/>
          <p:nvPr/>
        </p:nvSpPr>
        <p:spPr>
          <a:xfrm>
            <a:off x="468875" y="2961974"/>
            <a:ext cx="4572000" cy="523220"/>
          </a:xfrm>
          <a:prstGeom prst="rect">
            <a:avLst/>
          </a:prstGeom>
          <a:solidFill>
            <a:schemeClr val="tx1"/>
          </a:solidFill>
          <a:ln w="28575">
            <a:solidFill>
              <a:schemeClr val="bg1"/>
            </a:solidFill>
          </a:ln>
          <a:effectLst/>
        </p:spPr>
        <p:txBody>
          <a:bodyPr>
            <a:spAutoFit/>
          </a:bodyPr>
          <a:lstStyle/>
          <a:p>
            <a:r>
              <a:rPr lang="en-US" sz="1400" b="1" dirty="0">
                <a:solidFill>
                  <a:schemeClr val="bg1"/>
                </a:solidFill>
                <a:latin typeface="Calibri" panose="020F0502020204030204" pitchFamily="34" charset="0"/>
                <a:cs typeface="Calibri" panose="020F0502020204030204" pitchFamily="34" charset="0"/>
              </a:rPr>
              <a:t>change mode used to set permissions (read, write, execute) on a file/directory for the owner, group and the world</a:t>
            </a:r>
          </a:p>
        </p:txBody>
      </p:sp>
      <p:cxnSp>
        <p:nvCxnSpPr>
          <p:cNvPr id="9" name="Straight Arrow Connector 19"/>
          <p:cNvCxnSpPr>
            <a:stCxn id="8" idx="0"/>
            <a:endCxn id="14" idx="2"/>
          </p:cNvCxnSpPr>
          <p:nvPr/>
        </p:nvCxnSpPr>
        <p:spPr>
          <a:xfrm rot="16200000" flipV="1">
            <a:off x="1637926" y="1845024"/>
            <a:ext cx="475178" cy="1758721"/>
          </a:xfrm>
          <a:prstGeom prst="curvedConnector3">
            <a:avLst>
              <a:gd name="adj1" fmla="val 50000"/>
            </a:avLst>
          </a:prstGeom>
          <a:ln w="38100">
            <a:solidFill>
              <a:schemeClr val="tx2">
                <a:lumMod val="40000"/>
                <a:lumOff val="60000"/>
              </a:schemeClr>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0" name="Straight Arrow Connector 20"/>
          <p:cNvCxnSpPr>
            <a:stCxn id="7" idx="0"/>
            <a:endCxn id="6" idx="2"/>
          </p:cNvCxnSpPr>
          <p:nvPr/>
        </p:nvCxnSpPr>
        <p:spPr>
          <a:xfrm rot="5400000" flipH="1" flipV="1">
            <a:off x="4375397" y="4169843"/>
            <a:ext cx="500837" cy="1112740"/>
          </a:xfrm>
          <a:prstGeom prst="curvedConnector3">
            <a:avLst>
              <a:gd name="adj1" fmla="val 50000"/>
            </a:avLst>
          </a:prstGeom>
          <a:ln w="38100">
            <a:solidFill>
              <a:schemeClr val="tx2">
                <a:lumMod val="40000"/>
                <a:lumOff val="60000"/>
              </a:schemeClr>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05563" y="2089876"/>
            <a:ext cx="981181" cy="396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035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lvl="0"/>
            <a:r>
              <a:rPr lang="en-US" dirty="0"/>
              <a:t>Access control schemes</a:t>
            </a:r>
          </a:p>
          <a:p>
            <a:pPr lvl="1"/>
            <a:r>
              <a:rPr lang="en-US" dirty="0"/>
              <a:t>Mandatory Access Control (MAC)</a:t>
            </a:r>
          </a:p>
          <a:p>
            <a:pPr lvl="2"/>
            <a:r>
              <a:rPr lang="en-US" sz="1600" b="0" dirty="0"/>
              <a:t>Access control that uses data </a:t>
            </a:r>
            <a:r>
              <a:rPr lang="en-US" sz="1600" b="0" dirty="0">
                <a:solidFill>
                  <a:srgbClr val="FFC000"/>
                </a:solidFill>
              </a:rPr>
              <a:t>classification labels</a:t>
            </a:r>
          </a:p>
          <a:p>
            <a:pPr lvl="2"/>
            <a:r>
              <a:rPr lang="en-US" sz="1600" b="0" dirty="0"/>
              <a:t>Prevents user access to data at a higher classification level than the user’s account is currently authorized to access</a:t>
            </a:r>
          </a:p>
        </p:txBody>
      </p:sp>
      <p:sp>
        <p:nvSpPr>
          <p:cNvPr id="2" name="Title 1"/>
          <p:cNvSpPr>
            <a:spLocks noGrp="1"/>
          </p:cNvSpPr>
          <p:nvPr>
            <p:ph type="title"/>
          </p:nvPr>
        </p:nvSpPr>
        <p:spPr/>
        <p:txBody>
          <a:bodyPr/>
          <a:lstStyle/>
          <a:p>
            <a:r>
              <a:rPr lang="en-US" dirty="0"/>
              <a:t>Given a scenario, implement authentication &amp; authorization solutions</a:t>
            </a:r>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53</a:t>
            </a:fld>
            <a:endParaRPr lang="en-US" altLang="en-US" noProof="0" dirty="0"/>
          </a:p>
        </p:txBody>
      </p:sp>
      <p:graphicFrame>
        <p:nvGraphicFramePr>
          <p:cNvPr id="7" name="Table 6"/>
          <p:cNvGraphicFramePr>
            <a:graphicFrameLocks noGrp="1"/>
          </p:cNvGraphicFramePr>
          <p:nvPr>
            <p:extLst>
              <p:ext uri="{D42A27DB-BD31-4B8C-83A1-F6EECF244321}">
                <p14:modId xmlns:p14="http://schemas.microsoft.com/office/powerpoint/2010/main" val="89604010"/>
              </p:ext>
            </p:extLst>
          </p:nvPr>
        </p:nvGraphicFramePr>
        <p:xfrm>
          <a:off x="1547971" y="3429000"/>
          <a:ext cx="6048058" cy="2606040"/>
        </p:xfrm>
        <a:graphic>
          <a:graphicData uri="http://schemas.openxmlformats.org/drawingml/2006/table">
            <a:tbl>
              <a:tblPr bandRow="1">
                <a:effectLst>
                  <a:outerShdw blurRad="50800" dist="76200" dir="5400000" rotWithShape="0">
                    <a:prstClr val="black">
                      <a:alpha val="50000"/>
                    </a:prstClr>
                  </a:outerShdw>
                </a:effectLst>
                <a:tableStyleId>{5C22544A-7EE6-4342-B048-85BDC9FD1C3A}</a:tableStyleId>
              </a:tblPr>
              <a:tblGrid>
                <a:gridCol w="1401001">
                  <a:extLst>
                    <a:ext uri="{9D8B030D-6E8A-4147-A177-3AD203B41FA5}">
                      <a16:colId xmlns:a16="http://schemas.microsoft.com/office/drawing/2014/main" val="840876794"/>
                    </a:ext>
                  </a:extLst>
                </a:gridCol>
                <a:gridCol w="4647057">
                  <a:extLst>
                    <a:ext uri="{9D8B030D-6E8A-4147-A177-3AD203B41FA5}">
                      <a16:colId xmlns:a16="http://schemas.microsoft.com/office/drawing/2014/main" val="1153565009"/>
                    </a:ext>
                  </a:extLst>
                </a:gridCol>
              </a:tblGrid>
              <a:tr h="288668">
                <a:tc>
                  <a:txBody>
                    <a:bodyPr/>
                    <a:lstStyle/>
                    <a:p>
                      <a:pPr algn="ctr"/>
                      <a:r>
                        <a:rPr lang="en-US" sz="1600" b="1"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MAC Roles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pPr marL="0" indent="0" algn="ctr">
                        <a:buFont typeface="Arial" panose="020B0604020202020204" pitchFamily="34" charset="0"/>
                        <a:buNone/>
                      </a:pPr>
                      <a:r>
                        <a:rPr lang="en-US" sz="1600" b="1" u="sng"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Description</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483158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Owner</a:t>
                      </a:r>
                      <a:endPar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Person who writes data</a:t>
                      </a:r>
                    </a:p>
                    <a:p>
                      <a:pPr marL="285750" indent="-285750">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Only person that can</a:t>
                      </a:r>
                      <a:r>
                        <a:rPr lang="en-US" sz="1600" b="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determine the</a:t>
                      </a:r>
                      <a:r>
                        <a:rPr lang="en-US" sz="1600" b="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classification</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52336914"/>
                  </a:ext>
                </a:extLst>
              </a:tr>
              <a:tr h="370840">
                <a:tc>
                  <a:txBody>
                    <a:body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Steward</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Person responsible for labeling the data</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8571906"/>
                  </a:ext>
                </a:extLst>
              </a:tr>
              <a:tr h="370840">
                <a:tc>
                  <a:txBody>
                    <a:body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Custodian</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Person who stores and manages classified data</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95771718"/>
                  </a:ext>
                </a:extLst>
              </a:tr>
              <a:tr h="370840">
                <a:tc>
                  <a:txBody>
                    <a:bodyPr/>
                    <a:lstStyle/>
                    <a:p>
                      <a:r>
                        <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Administrator</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Person who gives access</a:t>
                      </a:r>
                      <a:r>
                        <a:rPr lang="en-US" sz="1600" b="0"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1600" b="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classified data once clearance has been approved</a:t>
                      </a: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44173799"/>
                  </a:ext>
                </a:extLst>
              </a:tr>
              <a:tr h="370840">
                <a:tc>
                  <a:txBody>
                    <a:bodyPr/>
                    <a:lstStyle/>
                    <a:p>
                      <a:endPar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07830563"/>
                  </a:ext>
                </a:extLst>
              </a:tr>
            </a:tbl>
          </a:graphicData>
        </a:graphic>
      </p:graphicFrame>
    </p:spTree>
    <p:extLst>
      <p:ext uri="{BB962C8B-B14F-4D97-AF65-F5344CB8AC3E}">
        <p14:creationId xmlns:p14="http://schemas.microsoft.com/office/powerpoint/2010/main" val="47977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pPr lvl="0"/>
            <a:r>
              <a:rPr lang="en-US" dirty="0"/>
              <a:t>Access control schemes</a:t>
            </a:r>
          </a:p>
          <a:p>
            <a:pPr lvl="1"/>
            <a:r>
              <a:rPr lang="en-US" dirty="0"/>
              <a:t>Mandatory Access Controls (MAC)</a:t>
            </a:r>
          </a:p>
          <a:p>
            <a:pPr lvl="2"/>
            <a:r>
              <a:rPr lang="en-US" b="0" dirty="0"/>
              <a:t>Top secret: Highest level, exceptionally grave damage</a:t>
            </a:r>
          </a:p>
          <a:p>
            <a:pPr lvl="2"/>
            <a:r>
              <a:rPr lang="en-US" b="0" dirty="0"/>
              <a:t>Secret: Causes serious damage</a:t>
            </a:r>
          </a:p>
          <a:p>
            <a:pPr lvl="2"/>
            <a:r>
              <a:rPr lang="en-US" b="0" dirty="0"/>
              <a:t>Confidential: Causes damage</a:t>
            </a:r>
          </a:p>
          <a:p>
            <a:pPr lvl="2"/>
            <a:r>
              <a:rPr lang="en-US" b="0" dirty="0"/>
              <a:t>Restricted: Undesirable effects</a:t>
            </a:r>
          </a:p>
          <a:p>
            <a:pPr lvl="1"/>
            <a:endParaRPr lang="en-US" dirty="0"/>
          </a:p>
          <a:p>
            <a:pPr lvl="1"/>
            <a:endParaRPr lang="en-US" dirty="0"/>
          </a:p>
          <a:p>
            <a:pPr lvl="1"/>
            <a:endParaRPr lang="en-US" dirty="0"/>
          </a:p>
          <a:p>
            <a:pPr lvl="1"/>
            <a:endParaRPr lang="en-US" dirty="0"/>
          </a:p>
          <a:p>
            <a:pPr lvl="1"/>
            <a:endParaRPr lang="en-US" dirty="0"/>
          </a:p>
          <a:p>
            <a:pPr lvl="2"/>
            <a:r>
              <a:rPr lang="en-US" i="1" dirty="0">
                <a:solidFill>
                  <a:schemeClr val="accent4">
                    <a:lumMod val="60000"/>
                    <a:lumOff val="40000"/>
                  </a:schemeClr>
                </a:solidFill>
              </a:rPr>
              <a:t>Security enhanced Linux: SELinux uses the MAC model to access data</a:t>
            </a:r>
          </a:p>
        </p:txBody>
      </p:sp>
      <p:sp>
        <p:nvSpPr>
          <p:cNvPr id="7" name="Title 6"/>
          <p:cNvSpPr>
            <a:spLocks noGrp="1"/>
          </p:cNvSpPr>
          <p:nvPr>
            <p:ph type="title"/>
          </p:nvPr>
        </p:nvSpPr>
        <p:spPr/>
        <p:txBody>
          <a:bodyPr/>
          <a:lstStyle/>
          <a:p>
            <a:r>
              <a:rPr lang="en-US" dirty="0"/>
              <a:t>Given a scenario, implement authentication &amp; authorization solutions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54</a:t>
            </a:fld>
            <a:endParaRPr lang="en-US" altLang="en-US" noProof="0" dirty="0"/>
          </a:p>
        </p:txBody>
      </p:sp>
      <p:graphicFrame>
        <p:nvGraphicFramePr>
          <p:cNvPr id="9" name="Table 8"/>
          <p:cNvGraphicFramePr>
            <a:graphicFrameLocks noGrp="1"/>
          </p:cNvGraphicFramePr>
          <p:nvPr>
            <p:extLst>
              <p:ext uri="{D42A27DB-BD31-4B8C-83A1-F6EECF244321}">
                <p14:modId xmlns:p14="http://schemas.microsoft.com/office/powerpoint/2010/main" val="3840108736"/>
              </p:ext>
            </p:extLst>
          </p:nvPr>
        </p:nvGraphicFramePr>
        <p:xfrm>
          <a:off x="538035" y="3804742"/>
          <a:ext cx="4536885" cy="1854200"/>
        </p:xfrm>
        <a:graphic>
          <a:graphicData uri="http://schemas.openxmlformats.org/drawingml/2006/table">
            <a:tbl>
              <a:tblPr firstCol="1" lastCol="1" bandRow="1">
                <a:effectLst>
                  <a:outerShdw blurRad="50800" dist="76200" dir="5400000" rotWithShape="0">
                    <a:prstClr val="black">
                      <a:alpha val="50000"/>
                    </a:prstClr>
                  </a:outerShdw>
                </a:effectLst>
                <a:tableStyleId>{073A0DAA-6AF3-43AB-8588-CEC1D06C72B9}</a:tableStyleId>
              </a:tblPr>
              <a:tblGrid>
                <a:gridCol w="2804605">
                  <a:extLst>
                    <a:ext uri="{9D8B030D-6E8A-4147-A177-3AD203B41FA5}">
                      <a16:colId xmlns:a16="http://schemas.microsoft.com/office/drawing/2014/main" val="1142138326"/>
                    </a:ext>
                  </a:extLst>
                </a:gridCol>
                <a:gridCol w="1732280">
                  <a:extLst>
                    <a:ext uri="{9D8B030D-6E8A-4147-A177-3AD203B41FA5}">
                      <a16:colId xmlns:a16="http://schemas.microsoft.com/office/drawing/2014/main" val="3288350123"/>
                    </a:ext>
                  </a:extLst>
                </a:gridCol>
              </a:tblGrid>
              <a:tr h="370840">
                <a:tc>
                  <a:txBody>
                    <a:bodyPr/>
                    <a:lstStyle/>
                    <a:p>
                      <a:r>
                        <a:rPr lang="en-US" sz="1800" b="0" u="sng" strike="noStrike" kern="1200" baseline="0" dirty="0">
                          <a:solidFill>
                            <a:schemeClr val="bg1"/>
                          </a:solidFill>
                          <a:latin typeface="Calibri" panose="020F0502020204030204" pitchFamily="34" charset="0"/>
                          <a:cs typeface="Calibri" panose="020F0502020204030204" pitchFamily="34" charset="0"/>
                        </a:rPr>
                        <a:t>Data Types</a:t>
                      </a:r>
                      <a:endParaRPr lang="en-US" sz="2200" b="0" u="sng"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800" b="0" u="sng" strike="noStrike" kern="1200" baseline="0" dirty="0">
                          <a:solidFill>
                            <a:schemeClr val="bg1"/>
                          </a:solidFill>
                          <a:latin typeface="Calibri" panose="020F0502020204030204" pitchFamily="34" charset="0"/>
                          <a:cs typeface="Calibri" panose="020F0502020204030204" pitchFamily="34" charset="0"/>
                        </a:rPr>
                        <a:t>Classification</a:t>
                      </a:r>
                      <a:endParaRPr lang="en-US" sz="2200" b="0" u="sng" dirty="0">
                        <a:solidFill>
                          <a:schemeClr val="bg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72626488"/>
                  </a:ext>
                </a:extLst>
              </a:tr>
              <a:tr h="370840">
                <a:tc>
                  <a:txBody>
                    <a:bodyPr/>
                    <a:lstStyle/>
                    <a:p>
                      <a:r>
                        <a:rPr lang="en-US" sz="1800" b="0" u="none" strike="noStrike" kern="1200" baseline="0" dirty="0">
                          <a:solidFill>
                            <a:schemeClr val="bg1"/>
                          </a:solidFill>
                          <a:latin typeface="Calibri" panose="020F0502020204030204" pitchFamily="34" charset="0"/>
                          <a:cs typeface="Calibri" panose="020F0502020204030204" pitchFamily="34" charset="0"/>
                        </a:rPr>
                        <a:t>Nuclear energy project</a:t>
                      </a:r>
                      <a:endParaRPr lang="en-US" sz="2200" b="0"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800" b="0" u="none" strike="noStrike" kern="1200" baseline="0" dirty="0">
                          <a:solidFill>
                            <a:schemeClr val="bg1"/>
                          </a:solidFill>
                          <a:latin typeface="Calibri" panose="020F0502020204030204" pitchFamily="34" charset="0"/>
                          <a:cs typeface="Calibri" panose="020F0502020204030204" pitchFamily="34" charset="0"/>
                        </a:rPr>
                        <a:t>Top secret</a:t>
                      </a:r>
                      <a:endParaRPr lang="en-US" sz="2200" b="0" dirty="0">
                        <a:solidFill>
                          <a:schemeClr val="bg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67373883"/>
                  </a:ext>
                </a:extLst>
              </a:tr>
              <a:tr h="370840">
                <a:tc>
                  <a:txBody>
                    <a:bodyPr/>
                    <a:lstStyle/>
                    <a:p>
                      <a:r>
                        <a:rPr lang="en-US" sz="1800" b="0" u="none" strike="noStrike" kern="1200" baseline="0" dirty="0">
                          <a:solidFill>
                            <a:schemeClr val="bg1"/>
                          </a:solidFill>
                          <a:latin typeface="Calibri" panose="020F0502020204030204" pitchFamily="34" charset="0"/>
                          <a:cs typeface="Calibri" panose="020F0502020204030204" pitchFamily="34" charset="0"/>
                        </a:rPr>
                        <a:t>Research and development</a:t>
                      </a:r>
                      <a:endParaRPr lang="en-US" sz="2200" b="0"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800" b="0" u="none" strike="noStrike" kern="1200" baseline="0" dirty="0">
                          <a:solidFill>
                            <a:schemeClr val="bg1"/>
                          </a:solidFill>
                          <a:latin typeface="Calibri" panose="020F0502020204030204" pitchFamily="34" charset="0"/>
                          <a:cs typeface="Calibri" panose="020F0502020204030204" pitchFamily="34" charset="0"/>
                        </a:rPr>
                        <a:t>Secret</a:t>
                      </a:r>
                      <a:endParaRPr lang="en-US" sz="2200" b="0" dirty="0">
                        <a:solidFill>
                          <a:schemeClr val="bg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7547995"/>
                  </a:ext>
                </a:extLst>
              </a:tr>
              <a:tr h="370840">
                <a:tc>
                  <a:txBody>
                    <a:bodyPr/>
                    <a:lstStyle/>
                    <a:p>
                      <a:r>
                        <a:rPr lang="en-US" sz="1800" b="0" u="none" strike="noStrike" kern="1200" baseline="0" dirty="0">
                          <a:solidFill>
                            <a:schemeClr val="bg1"/>
                          </a:solidFill>
                          <a:latin typeface="Calibri" panose="020F0502020204030204" pitchFamily="34" charset="0"/>
                          <a:cs typeface="Calibri" panose="020F0502020204030204" pitchFamily="34" charset="0"/>
                        </a:rPr>
                        <a:t>Ongoing legal issues</a:t>
                      </a:r>
                      <a:endParaRPr lang="en-US" sz="2200" b="0"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800" b="0" u="none" strike="noStrike" kern="1200" baseline="0" dirty="0">
                          <a:solidFill>
                            <a:schemeClr val="bg1"/>
                          </a:solidFill>
                          <a:latin typeface="Calibri" panose="020F0502020204030204" pitchFamily="34" charset="0"/>
                          <a:cs typeface="Calibri" panose="020F0502020204030204" pitchFamily="34" charset="0"/>
                        </a:rPr>
                        <a:t>Confidential</a:t>
                      </a:r>
                      <a:endParaRPr lang="en-US" sz="2200" b="0" dirty="0">
                        <a:solidFill>
                          <a:schemeClr val="bg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73489849"/>
                  </a:ext>
                </a:extLst>
              </a:tr>
              <a:tr h="370840">
                <a:tc>
                  <a:txBody>
                    <a:bodyPr/>
                    <a:lstStyle/>
                    <a:p>
                      <a:r>
                        <a:rPr lang="en-US" sz="1800" b="0" u="none" strike="noStrike" kern="1200" baseline="0" dirty="0">
                          <a:solidFill>
                            <a:schemeClr val="bg1"/>
                          </a:solidFill>
                          <a:latin typeface="Calibri" panose="020F0502020204030204" pitchFamily="34" charset="0"/>
                          <a:cs typeface="Calibri" panose="020F0502020204030204" pitchFamily="34" charset="0"/>
                        </a:rPr>
                        <a:t>Government payroll</a:t>
                      </a:r>
                      <a:endParaRPr lang="en-US" sz="2200" b="0"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800" b="0" u="none" strike="noStrike" kern="1200" baseline="0" dirty="0">
                          <a:solidFill>
                            <a:schemeClr val="bg1"/>
                          </a:solidFill>
                          <a:latin typeface="Calibri" panose="020F0502020204030204" pitchFamily="34" charset="0"/>
                          <a:cs typeface="Calibri" panose="020F0502020204030204" pitchFamily="34" charset="0"/>
                        </a:rPr>
                        <a:t>Restricted</a:t>
                      </a:r>
                      <a:endParaRPr lang="en-US" sz="2200" b="0" dirty="0">
                        <a:solidFill>
                          <a:schemeClr val="bg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13669212"/>
                  </a:ext>
                </a:extLst>
              </a:tr>
            </a:tbl>
          </a:graphicData>
        </a:graphic>
      </p:graphicFrame>
      <p:pic>
        <p:nvPicPr>
          <p:cNvPr id="11" name="Picture 10"/>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5200652" y="2754417"/>
            <a:ext cx="3657600" cy="2100651"/>
          </a:xfrm>
          <a:prstGeom prst="rect">
            <a:avLst/>
          </a:prstGeom>
          <a:effectLst>
            <a:outerShdw blurRad="50800" dist="76200" dir="5400000" rotWithShape="0">
              <a:prstClr val="black">
                <a:alpha val="50000"/>
              </a:prstClr>
            </a:outerShdw>
          </a:effectLst>
        </p:spPr>
      </p:pic>
    </p:spTree>
    <p:extLst>
      <p:ext uri="{BB962C8B-B14F-4D97-AF65-F5344CB8AC3E}">
        <p14:creationId xmlns:p14="http://schemas.microsoft.com/office/powerpoint/2010/main" val="1295270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lvl="0"/>
            <a:r>
              <a:rPr lang="en-US" dirty="0"/>
              <a:t>Access control schemes</a:t>
            </a:r>
          </a:p>
          <a:p>
            <a:pPr lvl="1"/>
            <a:r>
              <a:rPr lang="en-US" dirty="0"/>
              <a:t>Rule-Based Access Control (</a:t>
            </a:r>
            <a:r>
              <a:rPr lang="en-US" dirty="0" err="1"/>
              <a:t>RuBAC</a:t>
            </a:r>
            <a:r>
              <a:rPr lang="en-US" dirty="0"/>
              <a:t>)</a:t>
            </a:r>
          </a:p>
          <a:p>
            <a:pPr lvl="2"/>
            <a:r>
              <a:rPr lang="en-US" b="0" dirty="0"/>
              <a:t>Based on a set of approved instructions, such as an access control list</a:t>
            </a:r>
          </a:p>
          <a:p>
            <a:pPr lvl="2"/>
            <a:r>
              <a:rPr lang="en-US" b="0" dirty="0"/>
              <a:t>Routers and firewalls use rules within access control lists (ACLs)</a:t>
            </a:r>
          </a:p>
          <a:p>
            <a:pPr lvl="2"/>
            <a:r>
              <a:rPr lang="en-US" b="0" dirty="0"/>
              <a:t>Certain types of software may allow for more specific types of rules</a:t>
            </a:r>
          </a:p>
          <a:p>
            <a:pPr lvl="3"/>
            <a:r>
              <a:rPr lang="en-US" b="0" dirty="0"/>
              <a:t>A firewall ACL may only allow traffic from a certain range of IP addresses</a:t>
            </a:r>
          </a:p>
          <a:p>
            <a:pPr lvl="3"/>
            <a:r>
              <a:rPr lang="en-US" b="0" dirty="0"/>
              <a:t>A website may only function with certain browsers</a:t>
            </a:r>
          </a:p>
          <a:p>
            <a:pPr lvl="3"/>
            <a:r>
              <a:rPr lang="en-US" b="0" dirty="0"/>
              <a:t>Rules are strict, and misconfigurations can impede availability</a:t>
            </a:r>
          </a:p>
          <a:p>
            <a:pPr lvl="3"/>
            <a:r>
              <a:rPr lang="en-US" b="0" dirty="0"/>
              <a:t>Time-of-day restrictions</a:t>
            </a:r>
          </a:p>
          <a:p>
            <a:endParaRPr lang="en-US" dirty="0"/>
          </a:p>
        </p:txBody>
      </p:sp>
      <p:sp>
        <p:nvSpPr>
          <p:cNvPr id="2" name="Title 1"/>
          <p:cNvSpPr>
            <a:spLocks noGrp="1"/>
          </p:cNvSpPr>
          <p:nvPr>
            <p:ph type="title"/>
          </p:nvPr>
        </p:nvSpPr>
        <p:spPr/>
        <p:txBody>
          <a:bodyPr/>
          <a:lstStyle/>
          <a:p>
            <a:r>
              <a:rPr lang="en-US" dirty="0"/>
              <a:t>Given a scenario, implement authentication &amp; authorization solutions</a:t>
            </a:r>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55</a:t>
            </a:fld>
            <a:endParaRPr lang="en-US" altLang="en-US" noProof="0" dirty="0"/>
          </a:p>
        </p:txBody>
      </p:sp>
    </p:spTree>
    <p:extLst>
      <p:ext uri="{BB962C8B-B14F-4D97-AF65-F5344CB8AC3E}">
        <p14:creationId xmlns:p14="http://schemas.microsoft.com/office/powerpoint/2010/main" val="1566784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lvl="0"/>
            <a:r>
              <a:rPr lang="en-US" dirty="0"/>
              <a:t>Access control schemes</a:t>
            </a:r>
          </a:p>
          <a:p>
            <a:pPr lvl="1"/>
            <a:r>
              <a:rPr lang="en-US" b="0" dirty="0"/>
              <a:t>Attribute-Based Access Control (ABAC)</a:t>
            </a:r>
          </a:p>
          <a:p>
            <a:pPr lvl="2"/>
            <a:r>
              <a:rPr lang="en-US" b="0" dirty="0"/>
              <a:t>Evaluates and grants permissions based on attributes </a:t>
            </a:r>
          </a:p>
          <a:p>
            <a:pPr lvl="2"/>
            <a:r>
              <a:rPr lang="en-US" b="0" dirty="0"/>
              <a:t>Often implemented with plain language policy statements and 4 elements</a:t>
            </a:r>
          </a:p>
          <a:p>
            <a:pPr lvl="3">
              <a:spcBef>
                <a:spcPts val="600"/>
              </a:spcBef>
            </a:pPr>
            <a:r>
              <a:rPr lang="en-US" b="0" dirty="0"/>
              <a:t>Subject - Who is requesting access?</a:t>
            </a:r>
          </a:p>
          <a:p>
            <a:pPr lvl="3">
              <a:spcBef>
                <a:spcPts val="600"/>
              </a:spcBef>
            </a:pPr>
            <a:r>
              <a:rPr lang="en-US" b="0" dirty="0"/>
              <a:t>Resource - What are they requesting access to?</a:t>
            </a:r>
          </a:p>
          <a:p>
            <a:pPr lvl="3">
              <a:spcBef>
                <a:spcPts val="600"/>
              </a:spcBef>
            </a:pPr>
            <a:r>
              <a:rPr lang="en-US" b="0" dirty="0"/>
              <a:t>Action - What are they trying to do with the resource? </a:t>
            </a:r>
          </a:p>
          <a:p>
            <a:pPr lvl="3">
              <a:spcBef>
                <a:spcPts val="600"/>
              </a:spcBef>
            </a:pPr>
            <a:r>
              <a:rPr lang="en-US" b="0" dirty="0"/>
              <a:t>Environment - Context of the session: Time, location, device used, etc.</a:t>
            </a:r>
          </a:p>
          <a:p>
            <a:pPr lvl="1"/>
            <a:endParaRPr lang="en-US" b="0" dirty="0"/>
          </a:p>
          <a:p>
            <a:pPr lvl="1"/>
            <a:endParaRPr lang="en-US" dirty="0"/>
          </a:p>
        </p:txBody>
      </p:sp>
      <p:sp>
        <p:nvSpPr>
          <p:cNvPr id="2" name="Title 1"/>
          <p:cNvSpPr>
            <a:spLocks noGrp="1"/>
          </p:cNvSpPr>
          <p:nvPr>
            <p:ph type="title"/>
          </p:nvPr>
        </p:nvSpPr>
        <p:spPr/>
        <p:txBody>
          <a:bodyPr/>
          <a:lstStyle/>
          <a:p>
            <a:r>
              <a:rPr lang="en-US"/>
              <a:t>3.8 Given a scenario, implement authentication &amp; authorization solutions</a:t>
            </a:r>
            <a:endParaRPr lang="en-US" dirty="0"/>
          </a:p>
        </p:txBody>
      </p:sp>
      <p:sp>
        <p:nvSpPr>
          <p:cNvPr id="6" name="Slide Number Placeholder 5"/>
          <p:cNvSpPr>
            <a:spLocks noGrp="1"/>
          </p:cNvSpPr>
          <p:nvPr>
            <p:ph type="sldNum" sz="quarter" idx="4"/>
          </p:nvPr>
        </p:nvSpPr>
        <p:spPr/>
        <p:txBody>
          <a:bodyPr/>
          <a:lstStyle/>
          <a:p>
            <a:pPr lvl="0"/>
            <a:fld id="{CF8BF5C1-0C31-4117-9346-26B34DEE768C}" type="slidenum">
              <a:rPr lang="en-US" altLang="en-US" noProof="0" smtClean="0"/>
              <a:pPr lvl="0"/>
              <a:t>56</a:t>
            </a:fld>
            <a:endParaRPr lang="en-US" altLang="en-US" noProof="0" dirty="0"/>
          </a:p>
        </p:txBody>
      </p:sp>
    </p:spTree>
    <p:extLst>
      <p:ext uri="{BB962C8B-B14F-4D97-AF65-F5344CB8AC3E}">
        <p14:creationId xmlns:p14="http://schemas.microsoft.com/office/powerpoint/2010/main" val="3988259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254CB4-24CE-8C49-BF9F-7DDC584816D2}"/>
              </a:ext>
            </a:extLst>
          </p:cNvPr>
          <p:cNvSpPr>
            <a:spLocks noGrp="1"/>
          </p:cNvSpPr>
          <p:nvPr>
            <p:ph sz="half" idx="1"/>
          </p:nvPr>
        </p:nvSpPr>
        <p:spPr/>
        <p:txBody>
          <a:bodyPr/>
          <a:lstStyle/>
          <a:p>
            <a:pPr marL="342900" indent="-342900">
              <a:buClr>
                <a:schemeClr val="tx2">
                  <a:lumMod val="40000"/>
                  <a:lumOff val="60000"/>
                </a:schemeClr>
              </a:buClr>
              <a:buFont typeface="+mj-lt"/>
              <a:buAutoNum type="arabicPeriod"/>
            </a:pPr>
            <a:r>
              <a:rPr lang="en-US" sz="1400" b="0" dirty="0">
                <a:solidFill>
                  <a:srgbClr val="FFFFFF"/>
                </a:solidFill>
                <a:effectLst/>
              </a:rPr>
              <a:t>A company is implementing MFA for all applications that store sensitive data. The IT manager wants MFA to be non-disruptive and user friendly. Which of the following technologies should the IT manager use when implementing MFA?</a:t>
            </a:r>
          </a:p>
          <a:p>
            <a:pPr marL="617220" lvl="1" indent="-342900">
              <a:spcBef>
                <a:spcPts val="600"/>
              </a:spcBef>
              <a:buClr>
                <a:schemeClr val="tx2">
                  <a:lumMod val="40000"/>
                  <a:lumOff val="60000"/>
                </a:schemeClr>
              </a:buClr>
              <a:buFont typeface="+mj-lt"/>
              <a:buAutoNum type="alphaLcPeriod"/>
            </a:pPr>
            <a:r>
              <a:rPr lang="en-US" sz="1400" b="0" i="0" dirty="0">
                <a:solidFill>
                  <a:schemeClr val="bg1"/>
                </a:solidFill>
                <a:effectLst/>
              </a:rPr>
              <a:t>﻿One-time Passwords</a:t>
            </a:r>
          </a:p>
          <a:p>
            <a:pPr marL="617220" lvl="1" indent="-342900">
              <a:spcBef>
                <a:spcPts val="600"/>
              </a:spcBef>
              <a:buClr>
                <a:schemeClr val="tx2">
                  <a:lumMod val="40000"/>
                  <a:lumOff val="60000"/>
                </a:schemeClr>
              </a:buClr>
              <a:buFont typeface="+mj-lt"/>
              <a:buAutoNum type="alphaLcPeriod"/>
            </a:pPr>
            <a:r>
              <a:rPr lang="en-US" sz="1400" b="0" dirty="0">
                <a:solidFill>
                  <a:schemeClr val="bg1"/>
                </a:solidFill>
                <a:effectLst/>
              </a:rPr>
              <a:t>Email tokens</a:t>
            </a:r>
          </a:p>
          <a:p>
            <a:pPr marL="617220" lvl="1" indent="-342900">
              <a:spcBef>
                <a:spcPts val="600"/>
              </a:spcBef>
              <a:buClr>
                <a:schemeClr val="tx2">
                  <a:lumMod val="40000"/>
                  <a:lumOff val="60000"/>
                </a:schemeClr>
              </a:buClr>
              <a:buFont typeface="+mj-lt"/>
              <a:buAutoNum type="alphaLcPeriod"/>
            </a:pPr>
            <a:r>
              <a:rPr lang="en-US" sz="1400" b="0" i="0" dirty="0">
                <a:solidFill>
                  <a:schemeClr val="bg1"/>
                </a:solidFill>
                <a:effectLst/>
              </a:rPr>
              <a:t>Push notifications</a:t>
            </a:r>
          </a:p>
          <a:p>
            <a:pPr marL="617220" lvl="1" indent="-342900">
              <a:spcBef>
                <a:spcPts val="600"/>
              </a:spcBef>
              <a:buClr>
                <a:schemeClr val="tx2">
                  <a:lumMod val="40000"/>
                  <a:lumOff val="60000"/>
                </a:schemeClr>
              </a:buClr>
              <a:buFont typeface="+mj-lt"/>
              <a:buAutoNum type="alphaLcPeriod"/>
            </a:pPr>
            <a:r>
              <a:rPr lang="en-US" sz="1400" b="0" dirty="0">
                <a:solidFill>
                  <a:schemeClr val="bg1"/>
                </a:solidFill>
                <a:effectLst/>
              </a:rPr>
              <a:t>Hardware authentication</a:t>
            </a:r>
          </a:p>
          <a:p>
            <a:pPr marL="342900" indent="-342900">
              <a:spcBef>
                <a:spcPts val="600"/>
              </a:spcBef>
              <a:buClr>
                <a:schemeClr val="tx2">
                  <a:lumMod val="40000"/>
                  <a:lumOff val="60000"/>
                </a:schemeClr>
              </a:buClr>
              <a:buFont typeface="+mj-lt"/>
              <a:buAutoNum type="arabicPeriod"/>
            </a:pPr>
            <a:r>
              <a:rPr lang="en-US" sz="1400" b="0" dirty="0">
                <a:solidFill>
                  <a:srgbClr val="FFFFFF"/>
                </a:solidFill>
                <a:effectLst/>
              </a:rPr>
              <a:t>A cybersecurity analyst needs to implement secure authentication to third-party websites without users’ passwords. Which of the following would be the BEST way to achieve this objective?</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OAuth</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SSO</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SAML</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PAP</a:t>
            </a:r>
          </a:p>
          <a:p>
            <a:pPr marL="342900" indent="-342900">
              <a:spcBef>
                <a:spcPts val="600"/>
              </a:spcBef>
              <a:buClr>
                <a:schemeClr val="tx2">
                  <a:lumMod val="40000"/>
                  <a:lumOff val="60000"/>
                </a:schemeClr>
              </a:buClr>
              <a:buFont typeface="+mj-lt"/>
              <a:buAutoNum type="arabicPeriod"/>
            </a:pPr>
            <a:r>
              <a:rPr lang="en-US" sz="1400" b="0" dirty="0">
                <a:solidFill>
                  <a:schemeClr val="bg1"/>
                </a:solidFill>
                <a:effectLst/>
              </a:rPr>
              <a:t>To secure an application after a large data breach, an e-commerce site will be resetting all users’ credentials. Which of the following will BEST ensure the site’s users are not compromised after the reset?</a:t>
            </a:r>
          </a:p>
          <a:p>
            <a:pPr marL="617220" lvl="1" indent="-342900">
              <a:spcBef>
                <a:spcPts val="600"/>
              </a:spcBef>
              <a:buClr>
                <a:schemeClr val="tx2">
                  <a:lumMod val="40000"/>
                  <a:lumOff val="60000"/>
                </a:schemeClr>
              </a:buClr>
              <a:buFont typeface="+mj-lt"/>
              <a:buAutoNum type="alphaLcPeriod"/>
            </a:pPr>
            <a:r>
              <a:rPr lang="en-US" sz="1400" b="0" dirty="0">
                <a:solidFill>
                  <a:schemeClr val="bg1"/>
                </a:solidFill>
                <a:effectLst/>
              </a:rPr>
              <a:t>A password reuse policy</a:t>
            </a:r>
          </a:p>
          <a:p>
            <a:pPr marL="617220" lvl="1" indent="-342900">
              <a:spcBef>
                <a:spcPts val="600"/>
              </a:spcBef>
              <a:buClr>
                <a:schemeClr val="tx2">
                  <a:lumMod val="40000"/>
                  <a:lumOff val="60000"/>
                </a:schemeClr>
              </a:buClr>
              <a:buFont typeface="+mj-lt"/>
              <a:buAutoNum type="alphaLcPeriod"/>
            </a:pPr>
            <a:r>
              <a:rPr lang="en-US" sz="1400" b="0" dirty="0">
                <a:solidFill>
                  <a:schemeClr val="bg1"/>
                </a:solidFill>
                <a:effectLst/>
              </a:rPr>
              <a:t>Account lockout after three failed attempts</a:t>
            </a:r>
          </a:p>
          <a:p>
            <a:pPr marL="617220" lvl="1" indent="-342900">
              <a:spcBef>
                <a:spcPts val="600"/>
              </a:spcBef>
              <a:buClr>
                <a:schemeClr val="tx2">
                  <a:lumMod val="40000"/>
                  <a:lumOff val="60000"/>
                </a:schemeClr>
              </a:buClr>
              <a:buFont typeface="+mj-lt"/>
              <a:buAutoNum type="alphaLcPeriod"/>
            </a:pPr>
            <a:r>
              <a:rPr lang="en-US" sz="1400" b="0" dirty="0">
                <a:solidFill>
                  <a:schemeClr val="bg1"/>
                </a:solidFill>
                <a:effectLst/>
              </a:rPr>
              <a:t>Encrypted credentials in transit</a:t>
            </a:r>
          </a:p>
          <a:p>
            <a:pPr marL="617220" lvl="1" indent="-342900">
              <a:spcBef>
                <a:spcPts val="600"/>
              </a:spcBef>
              <a:buClr>
                <a:schemeClr val="tx2">
                  <a:lumMod val="40000"/>
                  <a:lumOff val="60000"/>
                </a:schemeClr>
              </a:buClr>
              <a:buFont typeface="+mj-lt"/>
              <a:buAutoNum type="alphaLcPeriod"/>
            </a:pPr>
            <a:r>
              <a:rPr lang="en-US" sz="1400" b="0" dirty="0">
                <a:solidFill>
                  <a:schemeClr val="bg1"/>
                </a:solidFill>
                <a:effectLst/>
              </a:rPr>
              <a:t>A geofencing policy based on login history</a:t>
            </a:r>
            <a:endParaRPr lang="en-US" sz="1400" b="0" dirty="0">
              <a:solidFill>
                <a:srgbClr val="FFFFFF"/>
              </a:solidFill>
              <a:effectLst/>
            </a:endParaRPr>
          </a:p>
          <a:p>
            <a:pPr marL="182880" indent="-457200">
              <a:buFont typeface="+mj-lt"/>
              <a:buAutoNum type="arabicPeriod"/>
            </a:pPr>
            <a:endParaRPr lang="en-US" b="0" i="0" dirty="0">
              <a:solidFill>
                <a:schemeClr val="bg1"/>
              </a:solidFill>
              <a:effectLst/>
            </a:endParaRPr>
          </a:p>
          <a:p>
            <a:pPr marL="457200" indent="-457200">
              <a:buAutoNum type="arabicPeriod"/>
            </a:pPr>
            <a:endParaRPr lang="en-US" b="0" i="0" dirty="0">
              <a:solidFill>
                <a:schemeClr val="bg1"/>
              </a:solidFill>
              <a:effectLst/>
            </a:endParaRPr>
          </a:p>
          <a:p>
            <a:endParaRPr lang="en-US" dirty="0">
              <a:solidFill>
                <a:schemeClr val="bg1"/>
              </a:solidFill>
            </a:endParaRPr>
          </a:p>
        </p:txBody>
      </p:sp>
      <p:sp>
        <p:nvSpPr>
          <p:cNvPr id="3" name="Title 2">
            <a:extLst>
              <a:ext uri="{FF2B5EF4-FFF2-40B4-BE49-F238E27FC236}">
                <a16:creationId xmlns:a16="http://schemas.microsoft.com/office/drawing/2014/main" id="{9C75AE98-C58E-6C42-BF43-DB1AC31FE96E}"/>
              </a:ext>
            </a:extLst>
          </p:cNvPr>
          <p:cNvSpPr>
            <a:spLocks noGrp="1"/>
          </p:cNvSpPr>
          <p:nvPr>
            <p:ph type="title"/>
          </p:nvPr>
        </p:nvSpPr>
        <p:spPr/>
        <p:txBody>
          <a:bodyPr/>
          <a:lstStyle/>
          <a:p>
            <a:pPr algn="r"/>
            <a:r>
              <a:rPr lang="en-US" i="1" dirty="0">
                <a:solidFill>
                  <a:schemeClr val="tx2">
                    <a:lumMod val="40000"/>
                    <a:lumOff val="60000"/>
                  </a:schemeClr>
                </a:solidFill>
              </a:rPr>
              <a:t>Answer the questions…</a:t>
            </a:r>
          </a:p>
        </p:txBody>
      </p:sp>
      <p:sp>
        <p:nvSpPr>
          <p:cNvPr id="4" name="Slide Number Placeholder 3">
            <a:extLst>
              <a:ext uri="{FF2B5EF4-FFF2-40B4-BE49-F238E27FC236}">
                <a16:creationId xmlns:a16="http://schemas.microsoft.com/office/drawing/2014/main" id="{10ED3BAA-AF80-DD49-97CD-5C333F8346E4}"/>
              </a:ext>
            </a:extLst>
          </p:cNvPr>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57</a:t>
            </a:fld>
            <a:endParaRPr kumimoji="0" lang="en-US" alt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Slide Number Placeholder 3">
            <a:extLst>
              <a:ext uri="{FF2B5EF4-FFF2-40B4-BE49-F238E27FC236}">
                <a16:creationId xmlns:a16="http://schemas.microsoft.com/office/drawing/2014/main" id="{BE4077BE-AC23-EA43-A92D-4DD6ACB7EDAF}"/>
              </a:ext>
            </a:extLst>
          </p:cNvPr>
          <p:cNvSpPr txBox="1">
            <a:spLocks/>
          </p:cNvSpPr>
          <p:nvPr/>
        </p:nvSpPr>
        <p:spPr>
          <a:xfrm>
            <a:off x="8140700" y="6553200"/>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fld id="{CF8BF5C1-0C31-4117-9346-26B34DEE768C}" type="slidenum">
              <a:rPr lang="en-US" altLang="en-US" sz="1000" smtClean="0">
                <a:solidFill>
                  <a:prstClr val="white"/>
                </a:solidFill>
              </a:rPr>
              <a:pPr algn="ctr">
                <a:defRPr/>
              </a:pPr>
              <a:t>57</a:t>
            </a:fld>
            <a:endParaRPr lang="en-US" altLang="en-US" sz="1000" dirty="0">
              <a:solidFill>
                <a:prstClr val="white"/>
              </a:solidFill>
            </a:endParaRPr>
          </a:p>
        </p:txBody>
      </p:sp>
    </p:spTree>
    <p:extLst>
      <p:ext uri="{BB962C8B-B14F-4D97-AF65-F5344CB8AC3E}">
        <p14:creationId xmlns:p14="http://schemas.microsoft.com/office/powerpoint/2010/main" val="392836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dissolve">
                                      <p:cBhvr>
                                        <p:cTn id="16" dur="500"/>
                                        <p:tgtEl>
                                          <p:spTgt spid="2">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dissolv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dissolve">
                                      <p:cBhvr>
                                        <p:cTn id="24" dur="500"/>
                                        <p:tgtEl>
                                          <p:spTgt spid="2">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dissolve">
                                      <p:cBhvr>
                                        <p:cTn id="30" dur="500"/>
                                        <p:tgtEl>
                                          <p:spTgt spid="2">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dissolve">
                                      <p:cBhvr>
                                        <p:cTn id="33" dur="500"/>
                                        <p:tgtEl>
                                          <p:spTgt spid="2">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dissolve">
                                      <p:cBhvr>
                                        <p:cTn id="36" dur="500"/>
                                        <p:tgtEl>
                                          <p:spTgt spid="2">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dissolve">
                                      <p:cBhvr>
                                        <p:cTn id="41" dur="500"/>
                                        <p:tgtEl>
                                          <p:spTgt spid="2">
                                            <p:txEl>
                                              <p:pRg st="10" end="10"/>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dissolve">
                                      <p:cBhvr>
                                        <p:cTn id="44" dur="500"/>
                                        <p:tgtEl>
                                          <p:spTgt spid="2">
                                            <p:txEl>
                                              <p:pRg st="11" end="11"/>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animEffect transition="in" filter="dissolve">
                                      <p:cBhvr>
                                        <p:cTn id="47" dur="500"/>
                                        <p:tgtEl>
                                          <p:spTgt spid="2">
                                            <p:txEl>
                                              <p:pRg st="12" end="12"/>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
                                            <p:txEl>
                                              <p:pRg st="13" end="13"/>
                                            </p:txEl>
                                          </p:spTgt>
                                        </p:tgtEl>
                                        <p:attrNameLst>
                                          <p:attrName>style.visibility</p:attrName>
                                        </p:attrNameLst>
                                      </p:cBhvr>
                                      <p:to>
                                        <p:strVal val="visible"/>
                                      </p:to>
                                    </p:set>
                                    <p:animEffect transition="in" filter="dissolve">
                                      <p:cBhvr>
                                        <p:cTn id="50" dur="500"/>
                                        <p:tgtEl>
                                          <p:spTgt spid="2">
                                            <p:txEl>
                                              <p:pRg st="13" end="13"/>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
                                            <p:txEl>
                                              <p:pRg st="14" end="14"/>
                                            </p:txEl>
                                          </p:spTgt>
                                        </p:tgtEl>
                                        <p:attrNameLst>
                                          <p:attrName>style.visibility</p:attrName>
                                        </p:attrNameLst>
                                      </p:cBhvr>
                                      <p:to>
                                        <p:strVal val="visible"/>
                                      </p:to>
                                    </p:set>
                                    <p:animEffect transition="in" filter="dissolve">
                                      <p:cBhvr>
                                        <p:cTn id="53" dur="5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254CB4-24CE-8C49-BF9F-7DDC584816D2}"/>
              </a:ext>
            </a:extLst>
          </p:cNvPr>
          <p:cNvSpPr>
            <a:spLocks noGrp="1"/>
          </p:cNvSpPr>
          <p:nvPr>
            <p:ph sz="half" idx="1"/>
          </p:nvPr>
        </p:nvSpPr>
        <p:spPr/>
        <p:txBody>
          <a:bodyPr/>
          <a:lstStyle/>
          <a:p>
            <a:pPr marL="342900" indent="-342900">
              <a:buClr>
                <a:schemeClr val="tx2">
                  <a:lumMod val="40000"/>
                  <a:lumOff val="60000"/>
                </a:schemeClr>
              </a:buClr>
              <a:buFont typeface="+mj-lt"/>
              <a:buAutoNum type="arabicPeriod" startAt="4"/>
            </a:pPr>
            <a:r>
              <a:rPr lang="en-US" sz="1400" b="0" dirty="0">
                <a:solidFill>
                  <a:schemeClr val="bg1"/>
                </a:solidFill>
                <a:effectLst/>
              </a:rPr>
              <a:t>A company processes highly sensitive data and senior management wants to protect the sensitive data by utilizing classification labels. Which of the following access control schemes would be BEST for the company to implement?</a:t>
            </a:r>
          </a:p>
          <a:p>
            <a:pPr marL="617220" lvl="1" indent="-342900">
              <a:spcBef>
                <a:spcPts val="600"/>
              </a:spcBef>
              <a:buClr>
                <a:schemeClr val="tx2">
                  <a:lumMod val="40000"/>
                  <a:lumOff val="60000"/>
                </a:schemeClr>
              </a:buClr>
              <a:buFont typeface="+mj-lt"/>
              <a:buAutoNum type="alphaLcPeriod"/>
            </a:pPr>
            <a:r>
              <a:rPr lang="en-US" sz="1400" b="0" i="0" dirty="0">
                <a:solidFill>
                  <a:schemeClr val="bg1"/>
                </a:solidFill>
                <a:effectLst/>
              </a:rPr>
              <a:t>﻿Discretionary</a:t>
            </a:r>
          </a:p>
          <a:p>
            <a:pPr marL="617220" lvl="1" indent="-342900">
              <a:spcBef>
                <a:spcPts val="600"/>
              </a:spcBef>
              <a:buClr>
                <a:schemeClr val="tx2">
                  <a:lumMod val="40000"/>
                  <a:lumOff val="60000"/>
                </a:schemeClr>
              </a:buClr>
              <a:buFont typeface="+mj-lt"/>
              <a:buAutoNum type="alphaLcPeriod"/>
            </a:pPr>
            <a:r>
              <a:rPr lang="en-US" sz="1400" b="0" dirty="0">
                <a:solidFill>
                  <a:schemeClr val="bg1"/>
                </a:solidFill>
                <a:effectLst/>
              </a:rPr>
              <a:t>Rule-based</a:t>
            </a:r>
          </a:p>
          <a:p>
            <a:pPr marL="617220" lvl="1" indent="-342900">
              <a:spcBef>
                <a:spcPts val="600"/>
              </a:spcBef>
              <a:buClr>
                <a:schemeClr val="tx2">
                  <a:lumMod val="40000"/>
                  <a:lumOff val="60000"/>
                </a:schemeClr>
              </a:buClr>
              <a:buFont typeface="+mj-lt"/>
              <a:buAutoNum type="alphaLcPeriod"/>
            </a:pPr>
            <a:r>
              <a:rPr lang="en-US" sz="1400" b="0" i="0" dirty="0">
                <a:solidFill>
                  <a:schemeClr val="bg1"/>
                </a:solidFill>
                <a:effectLst/>
              </a:rPr>
              <a:t>Role-based</a:t>
            </a:r>
          </a:p>
          <a:p>
            <a:pPr marL="617220" lvl="1" indent="-342900">
              <a:spcBef>
                <a:spcPts val="600"/>
              </a:spcBef>
              <a:buClr>
                <a:schemeClr val="tx2">
                  <a:lumMod val="40000"/>
                  <a:lumOff val="60000"/>
                </a:schemeClr>
              </a:buClr>
              <a:buFont typeface="+mj-lt"/>
              <a:buAutoNum type="alphaLcPeriod"/>
            </a:pPr>
            <a:r>
              <a:rPr lang="en-US" sz="1400" b="0" dirty="0">
                <a:solidFill>
                  <a:schemeClr val="bg1"/>
                </a:solidFill>
                <a:effectLst/>
              </a:rPr>
              <a:t>Mandatory</a:t>
            </a:r>
          </a:p>
          <a:p>
            <a:pPr marL="342900" indent="-342900">
              <a:buClr>
                <a:schemeClr val="tx2">
                  <a:lumMod val="40000"/>
                  <a:lumOff val="60000"/>
                </a:schemeClr>
              </a:buClr>
              <a:buFont typeface="+mj-lt"/>
              <a:buAutoNum type="arabicPeriod" startAt="4"/>
            </a:pPr>
            <a:r>
              <a:rPr lang="en-US" sz="1400" b="0" dirty="0">
                <a:solidFill>
                  <a:schemeClr val="bg1"/>
                </a:solidFill>
                <a:effectLst/>
              </a:rPr>
              <a:t>The Chief Executive Officer (CEO) of an organization would like staff members to have the flexibility to work from home anytime during business hours, including during a pandemic or crisis. However, the CEO is concerned that some staff members may take advantage of the flexibility and work from high-risk countries while on holiday or outsource work to a third-party organization in another country. The Chief Information Officer (CIO) believes the company can implement some basic controls to mitigate the majority of the risk. Which of the following would be BEST to mitigate the CEO’s concerns? (Choose two.)</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Geolocation</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Time-of-day restrictions</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Certificates</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Tokens</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Geotagging</a:t>
            </a:r>
          </a:p>
          <a:p>
            <a:pPr marL="617220" lvl="1" indent="-342900">
              <a:spcBef>
                <a:spcPts val="600"/>
              </a:spcBef>
              <a:buClr>
                <a:schemeClr val="tx2">
                  <a:lumMod val="40000"/>
                  <a:lumOff val="60000"/>
                </a:schemeClr>
              </a:buClr>
              <a:buFont typeface="+mj-lt"/>
              <a:buAutoNum type="alphaLcPeriod"/>
            </a:pPr>
            <a:r>
              <a:rPr lang="en-US" sz="1400" b="0" dirty="0">
                <a:solidFill>
                  <a:srgbClr val="FFFFFF"/>
                </a:solidFill>
                <a:effectLst/>
              </a:rPr>
              <a:t>Role-based access controls</a:t>
            </a:r>
          </a:p>
          <a:p>
            <a:endParaRPr lang="en-US" b="0" i="0" dirty="0">
              <a:solidFill>
                <a:schemeClr val="bg1"/>
              </a:solidFill>
              <a:effectLst/>
            </a:endParaRPr>
          </a:p>
          <a:p>
            <a:endParaRPr lang="en-US" dirty="0">
              <a:solidFill>
                <a:schemeClr val="bg1"/>
              </a:solidFill>
            </a:endParaRPr>
          </a:p>
        </p:txBody>
      </p:sp>
      <p:sp>
        <p:nvSpPr>
          <p:cNvPr id="3" name="Title 2">
            <a:extLst>
              <a:ext uri="{FF2B5EF4-FFF2-40B4-BE49-F238E27FC236}">
                <a16:creationId xmlns:a16="http://schemas.microsoft.com/office/drawing/2014/main" id="{9C75AE98-C58E-6C42-BF43-DB1AC31FE96E}"/>
              </a:ext>
            </a:extLst>
          </p:cNvPr>
          <p:cNvSpPr>
            <a:spLocks noGrp="1"/>
          </p:cNvSpPr>
          <p:nvPr>
            <p:ph type="title"/>
          </p:nvPr>
        </p:nvSpPr>
        <p:spPr/>
        <p:txBody>
          <a:bodyPr/>
          <a:lstStyle/>
          <a:p>
            <a:pPr algn="r"/>
            <a:r>
              <a:rPr lang="en-US" i="1" dirty="0">
                <a:solidFill>
                  <a:schemeClr val="tx2">
                    <a:lumMod val="40000"/>
                    <a:lumOff val="60000"/>
                  </a:schemeClr>
                </a:solidFill>
              </a:rPr>
              <a:t>Answer the questions…</a:t>
            </a:r>
          </a:p>
        </p:txBody>
      </p:sp>
      <p:sp>
        <p:nvSpPr>
          <p:cNvPr id="4" name="Slide Number Placeholder 3">
            <a:extLst>
              <a:ext uri="{FF2B5EF4-FFF2-40B4-BE49-F238E27FC236}">
                <a16:creationId xmlns:a16="http://schemas.microsoft.com/office/drawing/2014/main" id="{10ED3BAA-AF80-DD49-97CD-5C333F8346E4}"/>
              </a:ext>
            </a:extLst>
          </p:cNvPr>
          <p:cNvSpPr>
            <a:spLocks noGrp="1"/>
          </p:cNvSpPr>
          <p:nvPr>
            <p:ph type="sldNum" sz="quarter" idx="4"/>
          </p:nvPr>
        </p:nvSpPr>
        <p:spPr/>
        <p:txBody>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CF8BF5C1-0C31-4117-9346-26B34DEE768C}" type="slidenum">
              <a:rPr kumimoji="0" lang="en-US" altLang="en-US" sz="10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58</a:t>
            </a:fld>
            <a:endParaRPr kumimoji="0" lang="en-US" alt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Slide Number Placeholder 3">
            <a:extLst>
              <a:ext uri="{FF2B5EF4-FFF2-40B4-BE49-F238E27FC236}">
                <a16:creationId xmlns:a16="http://schemas.microsoft.com/office/drawing/2014/main" id="{BE4077BE-AC23-EA43-A92D-4DD6ACB7EDAF}"/>
              </a:ext>
            </a:extLst>
          </p:cNvPr>
          <p:cNvSpPr txBox="1">
            <a:spLocks/>
          </p:cNvSpPr>
          <p:nvPr/>
        </p:nvSpPr>
        <p:spPr>
          <a:xfrm>
            <a:off x="8140700" y="6553200"/>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fld id="{CF8BF5C1-0C31-4117-9346-26B34DEE768C}" type="slidenum">
              <a:rPr lang="en-US" altLang="en-US" sz="1000" smtClean="0">
                <a:solidFill>
                  <a:prstClr val="white"/>
                </a:solidFill>
              </a:rPr>
              <a:pPr algn="ctr">
                <a:defRPr/>
              </a:pPr>
              <a:t>58</a:t>
            </a:fld>
            <a:endParaRPr lang="en-US" altLang="en-US" sz="1000" dirty="0">
              <a:solidFill>
                <a:prstClr val="white"/>
              </a:solidFill>
            </a:endParaRPr>
          </a:p>
        </p:txBody>
      </p:sp>
    </p:spTree>
    <p:extLst>
      <p:ext uri="{BB962C8B-B14F-4D97-AF65-F5344CB8AC3E}">
        <p14:creationId xmlns:p14="http://schemas.microsoft.com/office/powerpoint/2010/main" val="281687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dissolve">
                                      <p:cBhvr>
                                        <p:cTn id="16" dur="500"/>
                                        <p:tgtEl>
                                          <p:spTgt spid="2">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dissolv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dissolve">
                                      <p:cBhvr>
                                        <p:cTn id="24" dur="500"/>
                                        <p:tgtEl>
                                          <p:spTgt spid="2">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dissolve">
                                      <p:cBhvr>
                                        <p:cTn id="30" dur="500"/>
                                        <p:tgtEl>
                                          <p:spTgt spid="2">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dissolve">
                                      <p:cBhvr>
                                        <p:cTn id="33" dur="500"/>
                                        <p:tgtEl>
                                          <p:spTgt spid="2">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dissolve">
                                      <p:cBhvr>
                                        <p:cTn id="36" dur="500"/>
                                        <p:tgtEl>
                                          <p:spTgt spid="2">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dissolve">
                                      <p:cBhvr>
                                        <p:cTn id="39" dur="500"/>
                                        <p:tgtEl>
                                          <p:spTgt spid="2">
                                            <p:txEl>
                                              <p:pRg st="10" end="10"/>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
                                            <p:txEl>
                                              <p:pRg st="11" end="11"/>
                                            </p:txEl>
                                          </p:spTgt>
                                        </p:tgtEl>
                                        <p:attrNameLst>
                                          <p:attrName>style.visibility</p:attrName>
                                        </p:attrNameLst>
                                      </p:cBhvr>
                                      <p:to>
                                        <p:strVal val="visible"/>
                                      </p:to>
                                    </p:set>
                                    <p:animEffect transition="in" filter="dissolve">
                                      <p:cBhvr>
                                        <p:cTn id="4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Question mark on green pastel background">
            <a:extLst>
              <a:ext uri="{FF2B5EF4-FFF2-40B4-BE49-F238E27FC236}">
                <a16:creationId xmlns:a16="http://schemas.microsoft.com/office/drawing/2014/main" id="{15AB7BE0-20D0-4A5D-B441-F19FFCEC57C4}"/>
              </a:ext>
            </a:extLst>
          </p:cNvPr>
          <p:cNvPicPr>
            <a:picLocks noChangeAspect="1"/>
          </p:cNvPicPr>
          <p:nvPr/>
        </p:nvPicPr>
        <p:blipFill rotWithShape="1">
          <a:blip r:embed="rId2"/>
          <a:srcRect b="15152"/>
          <a:stretch/>
        </p:blipFill>
        <p:spPr>
          <a:xfrm>
            <a:off x="381000" y="1066800"/>
            <a:ext cx="8382000" cy="5334000"/>
          </a:xfrm>
          <a:prstGeom prst="rect">
            <a:avLst/>
          </a:prstGeom>
          <a:noFill/>
        </p:spPr>
      </p:pic>
      <p:sp>
        <p:nvSpPr>
          <p:cNvPr id="2" name="Content Placeholder 1"/>
          <p:cNvSpPr>
            <a:spLocks noGrp="1"/>
          </p:cNvSpPr>
          <p:nvPr>
            <p:ph type="title"/>
          </p:nvPr>
        </p:nvSpPr>
        <p:spPr>
          <a:xfrm>
            <a:off x="1371600" y="76200"/>
            <a:ext cx="7406640" cy="990600"/>
          </a:xfrm>
        </p:spPr>
        <p:txBody>
          <a:bodyPr wrap="square" anchor="ctr">
            <a:normAutofit/>
          </a:bodyPr>
          <a:lstStyle/>
          <a:p>
            <a:r>
              <a:rPr lang="en-US" i="0"/>
              <a:t>Questions ?</a:t>
            </a:r>
          </a:p>
        </p:txBody>
      </p:sp>
      <p:sp>
        <p:nvSpPr>
          <p:cNvPr id="4" name="Slide Number Placeholder 3"/>
          <p:cNvSpPr>
            <a:spLocks noGrp="1"/>
          </p:cNvSpPr>
          <p:nvPr>
            <p:ph type="sldNum" sz="quarter" idx="4"/>
          </p:nvPr>
        </p:nvSpPr>
        <p:spPr>
          <a:xfrm>
            <a:off x="7988300" y="6524625"/>
            <a:ext cx="1143000" cy="304800"/>
          </a:xfrm>
        </p:spPr>
        <p:txBody>
          <a:bodyPr wrap="square" anchor="t">
            <a:normAutofit/>
          </a:bodyPr>
          <a:lstStyle/>
          <a:p>
            <a:pPr>
              <a:spcAft>
                <a:spcPts val="600"/>
              </a:spcAft>
            </a:pPr>
            <a:fld id="{CF8BF5C1-0C31-4117-9346-26B34DEE768C}" type="slidenum">
              <a:rPr lang="en-US" altLang="en-US" smtClean="0">
                <a:solidFill>
                  <a:prstClr val="black"/>
                </a:solidFill>
              </a:rPr>
              <a:pPr>
                <a:spcAft>
                  <a:spcPts val="600"/>
                </a:spcAft>
              </a:pPr>
              <a:t>59</a:t>
            </a:fld>
            <a:endParaRPr lang="en-US" altLang="en-US" dirty="0">
              <a:solidFill>
                <a:prstClr val="black"/>
              </a:solidFill>
            </a:endParaRPr>
          </a:p>
        </p:txBody>
      </p:sp>
      <p:sp>
        <p:nvSpPr>
          <p:cNvPr id="5" name="Slide Number Placeholder 3">
            <a:extLst>
              <a:ext uri="{FF2B5EF4-FFF2-40B4-BE49-F238E27FC236}">
                <a16:creationId xmlns:a16="http://schemas.microsoft.com/office/drawing/2014/main" id="{4242506A-4C78-384C-AFF8-A04FD9FB21DA}"/>
              </a:ext>
            </a:extLst>
          </p:cNvPr>
          <p:cNvSpPr txBox="1">
            <a:spLocks/>
          </p:cNvSpPr>
          <p:nvPr/>
        </p:nvSpPr>
        <p:spPr>
          <a:xfrm>
            <a:off x="8140700" y="6553200"/>
            <a:ext cx="1143000" cy="3048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fld id="{CF8BF5C1-0C31-4117-9346-26B34DEE768C}" type="slidenum">
              <a:rPr lang="en-US" altLang="en-US" sz="1000" smtClean="0">
                <a:solidFill>
                  <a:prstClr val="white"/>
                </a:solidFill>
              </a:rPr>
              <a:pPr algn="ctr">
                <a:defRPr/>
              </a:pPr>
              <a:t>59</a:t>
            </a:fld>
            <a:endParaRPr lang="en-US" altLang="en-US" sz="1000" dirty="0">
              <a:solidFill>
                <a:prstClr val="white"/>
              </a:solidFill>
            </a:endParaRPr>
          </a:p>
        </p:txBody>
      </p:sp>
    </p:spTree>
    <p:extLst>
      <p:ext uri="{BB962C8B-B14F-4D97-AF65-F5344CB8AC3E}">
        <p14:creationId xmlns:p14="http://schemas.microsoft.com/office/powerpoint/2010/main" val="426292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Authentication Methods</a:t>
            </a:r>
          </a:p>
          <a:p>
            <a:pPr lvl="1"/>
            <a:r>
              <a:rPr lang="en-US" sz="1600" dirty="0"/>
              <a:t>Directory Services</a:t>
            </a:r>
          </a:p>
          <a:p>
            <a:pPr lvl="2"/>
            <a:r>
              <a:rPr lang="en-US" sz="1600" b="0" dirty="0"/>
              <a:t>LDAP is Active Directory in Windows domains</a:t>
            </a:r>
          </a:p>
          <a:p>
            <a:pPr lvl="2"/>
            <a:r>
              <a:rPr lang="en-US" sz="1600" b="0" dirty="0"/>
              <a:t>Stores objects such as users and computers as X.500 objects</a:t>
            </a:r>
          </a:p>
          <a:p>
            <a:pPr lvl="2"/>
            <a:r>
              <a:rPr lang="en-US" sz="1600" b="0" dirty="0"/>
              <a:t>There are only three values in X.500 objects</a:t>
            </a:r>
          </a:p>
          <a:p>
            <a:pPr lvl="3"/>
            <a:r>
              <a:rPr lang="en-US" sz="1600" b="0" dirty="0"/>
              <a:t>DC (domain)</a:t>
            </a:r>
          </a:p>
          <a:p>
            <a:pPr lvl="3"/>
            <a:r>
              <a:rPr lang="en-US" sz="1600" b="0" dirty="0" err="1"/>
              <a:t>OU</a:t>
            </a:r>
            <a:r>
              <a:rPr lang="en-US" sz="1600" b="0" dirty="0"/>
              <a:t> (Organization Unit)</a:t>
            </a:r>
          </a:p>
          <a:p>
            <a:pPr lvl="3"/>
            <a:r>
              <a:rPr lang="en-US" sz="1600" b="0" dirty="0"/>
              <a:t>CN (Common Name) </a:t>
            </a:r>
          </a:p>
        </p:txBody>
      </p:sp>
      <p:sp>
        <p:nvSpPr>
          <p:cNvPr id="8" name="Title 7"/>
          <p:cNvSpPr>
            <a:spLocks noGrp="1"/>
          </p:cNvSpPr>
          <p:nvPr>
            <p:ph type="title"/>
          </p:nvPr>
        </p:nvSpPr>
        <p:spPr/>
        <p:txBody>
          <a:bodyPr/>
          <a:lstStyle/>
          <a:p>
            <a:r>
              <a:rPr lang="en-US" dirty="0"/>
              <a:t>Summarize authentication and authorization design concepts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6</a:t>
            </a:fld>
            <a:endParaRPr lang="en-US" altLang="en-US" noProof="0" dirty="0"/>
          </a:p>
        </p:txBody>
      </p:sp>
      <p:pic>
        <p:nvPicPr>
          <p:cNvPr id="6" name="Picture 5">
            <a:extLst>
              <a:ext uri="{FF2B5EF4-FFF2-40B4-BE49-F238E27FC236}">
                <a16:creationId xmlns:a16="http://schemas.microsoft.com/office/drawing/2014/main" id="{3BADF07B-7770-014A-95F1-752EF656C227}"/>
              </a:ext>
            </a:extLst>
          </p:cNvPr>
          <p:cNvPicPr>
            <a:picLocks noChangeAspect="1"/>
          </p:cNvPicPr>
          <p:nvPr/>
        </p:nvPicPr>
        <p:blipFill>
          <a:blip r:embed="rId2">
            <a:clrChange>
              <a:clrFrom>
                <a:srgbClr val="F6FBF6"/>
              </a:clrFrom>
              <a:clrTo>
                <a:srgbClr val="F6FBF6">
                  <a:alpha val="0"/>
                </a:srgbClr>
              </a:clrTo>
            </a:clrChange>
          </a:blip>
          <a:stretch>
            <a:fillRect/>
          </a:stretch>
        </p:blipFill>
        <p:spPr>
          <a:xfrm>
            <a:off x="3857105" y="3136984"/>
            <a:ext cx="4905895" cy="2599232"/>
          </a:xfrm>
          <a:prstGeom prst="rect">
            <a:avLst/>
          </a:prstGeom>
          <a:solidFill>
            <a:schemeClr val="bg1"/>
          </a:solidFill>
          <a:effectLst>
            <a:innerShdw blurRad="190500">
              <a:prstClr val="black"/>
            </a:innerShdw>
          </a:effectLst>
        </p:spPr>
      </p:pic>
      <p:sp>
        <p:nvSpPr>
          <p:cNvPr id="3" name="TextBox 2">
            <a:extLst>
              <a:ext uri="{FF2B5EF4-FFF2-40B4-BE49-F238E27FC236}">
                <a16:creationId xmlns:a16="http://schemas.microsoft.com/office/drawing/2014/main" id="{345AD353-7E0B-9417-BF1F-F3BE00D5A6AE}"/>
              </a:ext>
            </a:extLst>
          </p:cNvPr>
          <p:cNvSpPr txBox="1"/>
          <p:nvPr/>
        </p:nvSpPr>
        <p:spPr>
          <a:xfrm>
            <a:off x="3204027" y="5860041"/>
            <a:ext cx="5355773" cy="276999"/>
          </a:xfrm>
          <a:prstGeom prst="rect">
            <a:avLst/>
          </a:prstGeom>
          <a:noFill/>
        </p:spPr>
        <p:txBody>
          <a:bodyPr wrap="square" rtlCol="0">
            <a:spAutoFit/>
          </a:bodyPr>
          <a:lstStyle/>
          <a:p>
            <a:pPr lvl="3"/>
            <a:r>
              <a:rPr lang="en-US" sz="1200" dirty="0">
                <a:solidFill>
                  <a:schemeClr val="bg1"/>
                </a:solidFill>
              </a:rPr>
              <a:t>CN=Computer1, OU=Sales, DC=</a:t>
            </a:r>
            <a:r>
              <a:rPr lang="en-US" sz="1200" dirty="0" err="1">
                <a:solidFill>
                  <a:schemeClr val="bg1"/>
                </a:solidFill>
              </a:rPr>
              <a:t>DomainA</a:t>
            </a:r>
            <a:r>
              <a:rPr lang="en-US" sz="1200" dirty="0">
                <a:solidFill>
                  <a:schemeClr val="bg1"/>
                </a:solidFill>
              </a:rPr>
              <a:t>, DC=com</a:t>
            </a:r>
          </a:p>
        </p:txBody>
      </p:sp>
    </p:spTree>
    <p:extLst>
      <p:ext uri="{BB962C8B-B14F-4D97-AF65-F5344CB8AC3E}">
        <p14:creationId xmlns:p14="http://schemas.microsoft.com/office/powerpoint/2010/main" val="3803306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365760" lvl="0" indent="-365760">
              <a:spcBef>
                <a:spcPct val="50000"/>
              </a:spcBef>
              <a:buClr>
                <a:srgbClr val="17406D">
                  <a:lumMod val="40000"/>
                  <a:lumOff val="60000"/>
                </a:srgbClr>
              </a:buClr>
              <a:buSzPct val="100000"/>
              <a:buFont typeface="+mj-lt"/>
              <a:buAutoNum type="alphaLcPeriod"/>
            </a:pPr>
            <a:r>
              <a:rPr lang="en-US" sz="1600" i="0" dirty="0">
                <a:solidFill>
                  <a:prstClr val="white"/>
                </a:solidFill>
              </a:rPr>
              <a:t>2.4 Summarize authentication and authorization design concepts</a:t>
            </a:r>
          </a:p>
          <a:p>
            <a:pPr marL="365760" lvl="0" indent="-365760">
              <a:spcBef>
                <a:spcPct val="50000"/>
              </a:spcBef>
              <a:buClr>
                <a:srgbClr val="17406D">
                  <a:lumMod val="40000"/>
                  <a:lumOff val="60000"/>
                </a:srgbClr>
              </a:buClr>
              <a:buSzPct val="100000"/>
              <a:buFont typeface="+mj-lt"/>
              <a:buAutoNum type="alphaLcPeriod"/>
            </a:pPr>
            <a:r>
              <a:rPr lang="en-US" sz="1600" i="0" dirty="0">
                <a:solidFill>
                  <a:prstClr val="white"/>
                </a:solidFill>
              </a:rPr>
              <a:t>3.7 Given a scenario, implement identity &amp; account management controls</a:t>
            </a:r>
          </a:p>
          <a:p>
            <a:pPr marL="365760" lvl="0" indent="-365760">
              <a:spcBef>
                <a:spcPct val="50000"/>
              </a:spcBef>
              <a:buClr>
                <a:srgbClr val="17406D">
                  <a:lumMod val="40000"/>
                  <a:lumOff val="60000"/>
                </a:srgbClr>
              </a:buClr>
              <a:buSzPct val="100000"/>
              <a:buFont typeface="+mj-lt"/>
              <a:buAutoNum type="alphaLcPeriod"/>
            </a:pPr>
            <a:r>
              <a:rPr lang="en-US" sz="1600" i="0" dirty="0">
                <a:solidFill>
                  <a:prstClr val="white"/>
                </a:solidFill>
              </a:rPr>
              <a:t>3.8 Given a scenario, implement authentication &amp; authorization solutions</a:t>
            </a:r>
          </a:p>
          <a:p>
            <a:endParaRPr lang="en-US" dirty="0"/>
          </a:p>
        </p:txBody>
      </p:sp>
      <p:sp>
        <p:nvSpPr>
          <p:cNvPr id="3" name="Title 2"/>
          <p:cNvSpPr>
            <a:spLocks noGrp="1"/>
          </p:cNvSpPr>
          <p:nvPr>
            <p:ph type="title"/>
          </p:nvPr>
        </p:nvSpPr>
        <p:spPr/>
        <p:txBody>
          <a:bodyPr/>
          <a:lstStyle/>
          <a:p>
            <a:r>
              <a:rPr lang="en-US" dirty="0">
                <a:solidFill>
                  <a:srgbClr val="17406D">
                    <a:lumMod val="40000"/>
                    <a:lumOff val="60000"/>
                  </a:srgbClr>
                </a:solidFill>
              </a:rPr>
              <a:t>Identity &amp; Access Management</a:t>
            </a:r>
            <a:endParaRPr lang="en-US" dirty="0"/>
          </a:p>
        </p:txBody>
      </p:sp>
      <p:sp>
        <p:nvSpPr>
          <p:cNvPr id="4" name="Slide Number Placeholder 3"/>
          <p:cNvSpPr>
            <a:spLocks noGrp="1"/>
          </p:cNvSpPr>
          <p:nvPr>
            <p:ph type="sldNum" sz="quarter" idx="4"/>
          </p:nvPr>
        </p:nvSpPr>
        <p:spPr/>
        <p:txBody>
          <a:bodyPr/>
          <a:lstStyle/>
          <a:p>
            <a:pPr>
              <a:defRPr/>
            </a:pPr>
            <a:fld id="{CF8BF5C1-0C31-4117-9346-26B34DEE768C}" type="slidenum">
              <a:rPr lang="en-US" altLang="en-US" smtClean="0">
                <a:solidFill>
                  <a:prstClr val="white"/>
                </a:solidFill>
              </a:rPr>
              <a:pPr>
                <a:defRPr/>
              </a:pPr>
              <a:t>60</a:t>
            </a:fld>
            <a:endParaRPr lang="en-US" altLang="en-US" dirty="0">
              <a:solidFill>
                <a:prstClr val="white"/>
              </a:solidFill>
            </a:endParaRPr>
          </a:p>
        </p:txBody>
      </p:sp>
    </p:spTree>
    <p:extLst>
      <p:ext uri="{BB962C8B-B14F-4D97-AF65-F5344CB8AC3E}">
        <p14:creationId xmlns:p14="http://schemas.microsoft.com/office/powerpoint/2010/main" val="1923797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160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Authentication methods</a:t>
            </a:r>
          </a:p>
          <a:p>
            <a:pPr lvl="1"/>
            <a:r>
              <a:rPr lang="en-US" sz="1600" b="0" dirty="0"/>
              <a:t>Federation</a:t>
            </a:r>
          </a:p>
          <a:p>
            <a:pPr lvl="2"/>
            <a:r>
              <a:rPr lang="en-US" sz="1400" b="0" dirty="0"/>
              <a:t>Third party to third party Single-Sign-On authentication</a:t>
            </a:r>
          </a:p>
          <a:p>
            <a:pPr lvl="1"/>
            <a:r>
              <a:rPr lang="en-US" sz="1600" b="0" dirty="0"/>
              <a:t>Time-based One-Time Password (TOTP)</a:t>
            </a:r>
          </a:p>
          <a:p>
            <a:pPr lvl="2"/>
            <a:r>
              <a:rPr lang="en-US" sz="1400" b="0" dirty="0"/>
              <a:t>Expires within a small-time frame ex: 30 sec</a:t>
            </a:r>
          </a:p>
          <a:p>
            <a:pPr lvl="1"/>
            <a:r>
              <a:rPr lang="en-US" sz="1600" b="0" dirty="0"/>
              <a:t>HMAC-based One-Time Password (HOTP)</a:t>
            </a:r>
          </a:p>
          <a:p>
            <a:pPr lvl="2"/>
            <a:r>
              <a:rPr lang="en-US" sz="1400" b="0" dirty="0"/>
              <a:t>Does not expire until it is used</a:t>
            </a:r>
          </a:p>
          <a:p>
            <a:pPr lvl="1"/>
            <a:r>
              <a:rPr lang="en-US" sz="1600" b="0" dirty="0"/>
              <a:t>SMS (text message)</a:t>
            </a:r>
          </a:p>
          <a:p>
            <a:pPr lvl="2"/>
            <a:r>
              <a:rPr lang="en-US" sz="1400" b="0" dirty="0"/>
              <a:t>SMS message is sent to the user's cell phone with code inserted</a:t>
            </a:r>
          </a:p>
          <a:p>
            <a:pPr lvl="1"/>
            <a:r>
              <a:rPr lang="en-US" sz="1600" b="0" dirty="0"/>
              <a:t>Token Key</a:t>
            </a:r>
          </a:p>
          <a:p>
            <a:pPr lvl="2"/>
            <a:r>
              <a:rPr lang="en-US" sz="1400" b="0" dirty="0"/>
              <a:t>Hardware device that received a one-time password</a:t>
            </a:r>
          </a:p>
          <a:p>
            <a:pPr lvl="1"/>
            <a:r>
              <a:rPr lang="en-US" sz="1600" b="0" dirty="0"/>
              <a:t>Smart Card </a:t>
            </a:r>
          </a:p>
          <a:p>
            <a:pPr lvl="2"/>
            <a:r>
              <a:rPr lang="en-US" sz="1400" b="0" dirty="0"/>
              <a:t>Card token with a certificate embedded on a chip </a:t>
            </a:r>
          </a:p>
          <a:p>
            <a:pPr lvl="2"/>
            <a:r>
              <a:rPr lang="en-US" sz="1400" b="0" dirty="0"/>
              <a:t>Used in conjunction with a pin</a:t>
            </a:r>
          </a:p>
        </p:txBody>
      </p:sp>
      <p:sp>
        <p:nvSpPr>
          <p:cNvPr id="8" name="Title 7"/>
          <p:cNvSpPr>
            <a:spLocks noGrp="1"/>
          </p:cNvSpPr>
          <p:nvPr>
            <p:ph type="title"/>
          </p:nvPr>
        </p:nvSpPr>
        <p:spPr/>
        <p:txBody>
          <a:bodyPr/>
          <a:lstStyle/>
          <a:p>
            <a:r>
              <a:rPr lang="en-US" dirty="0"/>
              <a:t>Summarize authentication and authorization design concepts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7</a:t>
            </a:fld>
            <a:endParaRPr lang="en-US" altLang="en-US" noProof="0" dirty="0"/>
          </a:p>
        </p:txBody>
      </p:sp>
      <p:pic>
        <p:nvPicPr>
          <p:cNvPr id="5" name="Picture 4"/>
          <p:cNvPicPr>
            <a:picLocks noChangeAspect="1"/>
          </p:cNvPicPr>
          <p:nvPr/>
        </p:nvPicPr>
        <p:blipFill>
          <a:blip r:embed="rId2"/>
          <a:stretch>
            <a:fillRect/>
          </a:stretch>
        </p:blipFill>
        <p:spPr>
          <a:xfrm>
            <a:off x="5946835" y="1789891"/>
            <a:ext cx="2175887" cy="1069811"/>
          </a:xfrm>
          <a:prstGeom prst="rect">
            <a:avLst/>
          </a:prstGeom>
          <a:ln w="12700">
            <a:solidFill>
              <a:schemeClr val="tx1"/>
            </a:solidFill>
          </a:ln>
          <a:effectLst>
            <a:innerShdw blurRad="190500">
              <a:prstClr val="black"/>
            </a:innerShdw>
          </a:effectLst>
        </p:spPr>
      </p:pic>
    </p:spTree>
    <p:extLst>
      <p:ext uri="{BB962C8B-B14F-4D97-AF65-F5344CB8AC3E}">
        <p14:creationId xmlns:p14="http://schemas.microsoft.com/office/powerpoint/2010/main" val="2329343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Authentication methods</a:t>
            </a:r>
          </a:p>
          <a:p>
            <a:pPr lvl="1"/>
            <a:r>
              <a:rPr lang="en-US" sz="1600" b="0" dirty="0"/>
              <a:t>Push Notification</a:t>
            </a:r>
          </a:p>
          <a:p>
            <a:pPr lvl="2"/>
            <a:r>
              <a:rPr lang="en-US" sz="1600" b="0" dirty="0"/>
              <a:t>Receive an alert from a mobile app or website </a:t>
            </a:r>
          </a:p>
          <a:p>
            <a:pPr lvl="3"/>
            <a:r>
              <a:rPr lang="en-US" sz="1600" b="0" dirty="0"/>
              <a:t>Text message alert</a:t>
            </a:r>
          </a:p>
          <a:p>
            <a:pPr lvl="3"/>
            <a:r>
              <a:rPr lang="en-US" sz="1600" b="0" dirty="0"/>
              <a:t>Email alert </a:t>
            </a:r>
          </a:p>
          <a:p>
            <a:pPr lvl="3"/>
            <a:r>
              <a:rPr lang="en-US" sz="1600" b="0" dirty="0"/>
              <a:t>Weather alert</a:t>
            </a:r>
          </a:p>
          <a:p>
            <a:pPr lvl="1"/>
            <a:r>
              <a:rPr lang="en-US" sz="1600" b="0" dirty="0"/>
              <a:t>Phone Call</a:t>
            </a:r>
          </a:p>
          <a:p>
            <a:pPr lvl="2"/>
            <a:r>
              <a:rPr lang="en-US" sz="1600" b="0" dirty="0"/>
              <a:t>Receive a phone call as an additional layer of security</a:t>
            </a:r>
          </a:p>
          <a:p>
            <a:pPr lvl="1"/>
            <a:r>
              <a:rPr lang="en-US" sz="1600" b="0" dirty="0"/>
              <a:t>Static Codes </a:t>
            </a:r>
          </a:p>
          <a:p>
            <a:pPr lvl="2"/>
            <a:r>
              <a:rPr lang="en-US" sz="1600" b="0" dirty="0"/>
              <a:t>Change after a period of time</a:t>
            </a:r>
          </a:p>
          <a:p>
            <a:pPr lvl="2"/>
            <a:r>
              <a:rPr lang="en-US" sz="1600" b="0" dirty="0"/>
              <a:t>PIN for a smart card</a:t>
            </a:r>
          </a:p>
          <a:p>
            <a:pPr lvl="2"/>
            <a:r>
              <a:rPr lang="en-US" sz="1600" b="0" dirty="0"/>
              <a:t>Commonly used by broadband engineers</a:t>
            </a:r>
          </a:p>
        </p:txBody>
      </p:sp>
      <p:sp>
        <p:nvSpPr>
          <p:cNvPr id="3" name="Title 2"/>
          <p:cNvSpPr>
            <a:spLocks noGrp="1"/>
          </p:cNvSpPr>
          <p:nvPr>
            <p:ph type="title"/>
          </p:nvPr>
        </p:nvSpPr>
        <p:spPr/>
        <p:txBody>
          <a:bodyPr/>
          <a:lstStyle/>
          <a:p>
            <a:r>
              <a:rPr lang="en-US" dirty="0"/>
              <a:t>Summarize authentication and authorization design concepts</a:t>
            </a:r>
          </a:p>
        </p:txBody>
      </p:sp>
      <p:sp>
        <p:nvSpPr>
          <p:cNvPr id="4" name="Slide Number Placeholder 3"/>
          <p:cNvSpPr>
            <a:spLocks noGrp="1"/>
          </p:cNvSpPr>
          <p:nvPr>
            <p:ph type="sldNum" sz="quarter" idx="4"/>
          </p:nvPr>
        </p:nvSpPr>
        <p:spPr/>
        <p:txBody>
          <a:bodyPr/>
          <a:lstStyle/>
          <a:p>
            <a:pPr lvl="0"/>
            <a:fld id="{CF8BF5C1-0C31-4117-9346-26B34DEE768C}" type="slidenum">
              <a:rPr lang="en-US" altLang="en-US" noProof="0" smtClean="0"/>
              <a:pPr lvl="0"/>
              <a:t>8</a:t>
            </a:fld>
            <a:endParaRPr lang="en-US" altLang="en-US" noProof="0" dirty="0"/>
          </a:p>
        </p:txBody>
      </p:sp>
    </p:spTree>
    <p:extLst>
      <p:ext uri="{BB962C8B-B14F-4D97-AF65-F5344CB8AC3E}">
        <p14:creationId xmlns:p14="http://schemas.microsoft.com/office/powerpoint/2010/main" val="396355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1"/>
          </p:nvPr>
        </p:nvSpPr>
        <p:spPr/>
        <p:txBody>
          <a:bodyPr/>
          <a:lstStyle/>
          <a:p>
            <a:pPr lvl="1"/>
            <a:r>
              <a:rPr lang="en-US" b="0" dirty="0"/>
              <a:t>Multifactor Authentication</a:t>
            </a:r>
          </a:p>
          <a:p>
            <a:pPr lvl="1"/>
            <a:r>
              <a:rPr lang="en-US" b="0" dirty="0"/>
              <a:t>Single Factor Authentication</a:t>
            </a:r>
          </a:p>
          <a:p>
            <a:pPr lvl="2"/>
            <a:r>
              <a:rPr lang="en-US" b="0" dirty="0"/>
              <a:t>One attribute</a:t>
            </a:r>
          </a:p>
          <a:p>
            <a:pPr lvl="1"/>
            <a:r>
              <a:rPr lang="en-US" b="0" dirty="0"/>
              <a:t>Two Factor Authentication (2FA)</a:t>
            </a:r>
          </a:p>
          <a:p>
            <a:pPr lvl="2"/>
            <a:r>
              <a:rPr lang="en-US" b="0" dirty="0"/>
              <a:t>Two Attributes</a:t>
            </a:r>
          </a:p>
          <a:p>
            <a:pPr lvl="1"/>
            <a:r>
              <a:rPr lang="en-US" b="0" dirty="0"/>
              <a:t>Multifactor Authentication (MFA)</a:t>
            </a:r>
          </a:p>
          <a:p>
            <a:pPr lvl="2"/>
            <a:r>
              <a:rPr lang="en-US" b="0" dirty="0"/>
              <a:t>Multiple attributes</a:t>
            </a:r>
          </a:p>
        </p:txBody>
      </p:sp>
      <p:sp>
        <p:nvSpPr>
          <p:cNvPr id="3" name="Title 2"/>
          <p:cNvSpPr>
            <a:spLocks noGrp="1"/>
          </p:cNvSpPr>
          <p:nvPr>
            <p:ph type="title"/>
          </p:nvPr>
        </p:nvSpPr>
        <p:spPr/>
        <p:txBody>
          <a:bodyPr/>
          <a:lstStyle/>
          <a:p>
            <a:r>
              <a:rPr lang="en-US" dirty="0"/>
              <a:t>Summarize authentication and authorization design concepts</a:t>
            </a:r>
          </a:p>
        </p:txBody>
      </p:sp>
      <p:sp>
        <p:nvSpPr>
          <p:cNvPr id="9" name="Slide Number Placeholder 8"/>
          <p:cNvSpPr>
            <a:spLocks noGrp="1"/>
          </p:cNvSpPr>
          <p:nvPr>
            <p:ph type="sldNum" sz="quarter" idx="4"/>
          </p:nvPr>
        </p:nvSpPr>
        <p:spPr/>
        <p:txBody>
          <a:bodyPr/>
          <a:lstStyle/>
          <a:p>
            <a:pPr lvl="0"/>
            <a:fld id="{CF8BF5C1-0C31-4117-9346-26B34DEE768C}" type="slidenum">
              <a:rPr lang="en-US" altLang="en-US" noProof="0" smtClean="0"/>
              <a:pPr lvl="0"/>
              <a:t>9</a:t>
            </a:fld>
            <a:endParaRPr lang="en-US" altLang="en-US" noProof="0" dirty="0"/>
          </a:p>
        </p:txBody>
      </p:sp>
      <p:grpSp>
        <p:nvGrpSpPr>
          <p:cNvPr id="2" name="Group 1">
            <a:extLst>
              <a:ext uri="{FF2B5EF4-FFF2-40B4-BE49-F238E27FC236}">
                <a16:creationId xmlns:a16="http://schemas.microsoft.com/office/drawing/2014/main" id="{F7A51BEA-1726-AD29-8241-4E7D6EDB46D4}"/>
              </a:ext>
            </a:extLst>
          </p:cNvPr>
          <p:cNvGrpSpPr/>
          <p:nvPr/>
        </p:nvGrpSpPr>
        <p:grpSpPr>
          <a:xfrm>
            <a:off x="4429579" y="1151211"/>
            <a:ext cx="4348660" cy="4974059"/>
            <a:chOff x="4429579" y="1151211"/>
            <a:chExt cx="4348660" cy="4974059"/>
          </a:xfrm>
        </p:grpSpPr>
        <p:pic>
          <p:nvPicPr>
            <p:cNvPr id="4" name="Picture 3">
              <a:extLst>
                <a:ext uri="{FF2B5EF4-FFF2-40B4-BE49-F238E27FC236}">
                  <a16:creationId xmlns:a16="http://schemas.microsoft.com/office/drawing/2014/main" id="{1B17DBBF-9EDC-299D-6D59-829D786CAAD2}"/>
                </a:ext>
              </a:extLst>
            </p:cNvPr>
            <p:cNvPicPr>
              <a:picLocks noChangeAspect="1"/>
            </p:cNvPicPr>
            <p:nvPr/>
          </p:nvPicPr>
          <p:blipFill rotWithShape="1">
            <a:blip r:embed="rId2"/>
            <a:srcRect l="4005" r="3543"/>
            <a:stretch/>
          </p:blipFill>
          <p:spPr>
            <a:xfrm>
              <a:off x="4596949" y="4528515"/>
              <a:ext cx="3962400" cy="1396105"/>
            </a:xfrm>
            <a:prstGeom prst="rect">
              <a:avLst/>
            </a:prstGeom>
          </p:spPr>
        </p:pic>
        <p:pic>
          <p:nvPicPr>
            <p:cNvPr id="5" name="Picture 4">
              <a:extLst>
                <a:ext uri="{FF2B5EF4-FFF2-40B4-BE49-F238E27FC236}">
                  <a16:creationId xmlns:a16="http://schemas.microsoft.com/office/drawing/2014/main" id="{55F0FCFA-CDA5-CA3D-1340-55208244236D}"/>
                </a:ext>
              </a:extLst>
            </p:cNvPr>
            <p:cNvPicPr>
              <a:picLocks noChangeAspect="1"/>
            </p:cNvPicPr>
            <p:nvPr/>
          </p:nvPicPr>
          <p:blipFill rotWithShape="1">
            <a:blip r:embed="rId3"/>
            <a:srcRect l="5833" r="5608"/>
            <a:stretch/>
          </p:blipFill>
          <p:spPr>
            <a:xfrm>
              <a:off x="5316907" y="2839863"/>
              <a:ext cx="2564525" cy="1396105"/>
            </a:xfrm>
            <a:prstGeom prst="rect">
              <a:avLst/>
            </a:prstGeom>
          </p:spPr>
        </p:pic>
        <p:pic>
          <p:nvPicPr>
            <p:cNvPr id="6" name="Picture 5">
              <a:extLst>
                <a:ext uri="{FF2B5EF4-FFF2-40B4-BE49-F238E27FC236}">
                  <a16:creationId xmlns:a16="http://schemas.microsoft.com/office/drawing/2014/main" id="{F23F11E6-5F91-AD75-EA70-773B9D9DEB5A}"/>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300"/>
                      </a14:imgEffect>
                    </a14:imgLayer>
                  </a14:imgProps>
                </a:ext>
              </a:extLst>
            </a:blip>
            <a:srcRect l="3967"/>
            <a:stretch/>
          </p:blipFill>
          <p:spPr>
            <a:xfrm>
              <a:off x="6040047" y="1151211"/>
              <a:ext cx="1118244" cy="1396105"/>
            </a:xfrm>
            <a:prstGeom prst="rect">
              <a:avLst/>
            </a:prstGeom>
          </p:spPr>
        </p:pic>
        <p:sp>
          <p:nvSpPr>
            <p:cNvPr id="7" name="TextBox 6">
              <a:extLst>
                <a:ext uri="{FF2B5EF4-FFF2-40B4-BE49-F238E27FC236}">
                  <a16:creationId xmlns:a16="http://schemas.microsoft.com/office/drawing/2014/main" id="{2A24D796-E3D8-EB64-1D09-2A148B5EA718}"/>
                </a:ext>
              </a:extLst>
            </p:cNvPr>
            <p:cNvSpPr txBox="1"/>
            <p:nvPr/>
          </p:nvSpPr>
          <p:spPr>
            <a:xfrm>
              <a:off x="5805276" y="2473395"/>
              <a:ext cx="1545744" cy="276999"/>
            </a:xfrm>
            <a:prstGeom prst="rect">
              <a:avLst/>
            </a:prstGeom>
            <a:noFill/>
          </p:spPr>
          <p:txBody>
            <a:bodyPr wrap="none" rtlCol="0">
              <a:spAutoFit/>
            </a:bodyPr>
            <a:lstStyle/>
            <a:p>
              <a:pPr algn="ctr"/>
              <a:r>
                <a:rPr lang="en-US" sz="1200" b="1" dirty="0">
                  <a:solidFill>
                    <a:srgbClr val="007DB9"/>
                  </a:solidFill>
                  <a:effectLst>
                    <a:outerShdw blurRad="50800" dist="38100" dir="18900000" algn="bl" rotWithShape="0">
                      <a:schemeClr val="bg1"/>
                    </a:outerShdw>
                  </a:effectLst>
                  <a:latin typeface="Calibri" panose="020F0502020204030204" pitchFamily="34" charset="0"/>
                  <a:cs typeface="Calibri" panose="020F0502020204030204" pitchFamily="34" charset="0"/>
                </a:rPr>
                <a:t>Something you Know</a:t>
              </a:r>
            </a:p>
          </p:txBody>
        </p:sp>
        <p:sp>
          <p:nvSpPr>
            <p:cNvPr id="8" name="TextBox 7">
              <a:extLst>
                <a:ext uri="{FF2B5EF4-FFF2-40B4-BE49-F238E27FC236}">
                  <a16:creationId xmlns:a16="http://schemas.microsoft.com/office/drawing/2014/main" id="{68203B34-C2CE-B70E-6CB5-CE63066E3A99}"/>
                </a:ext>
              </a:extLst>
            </p:cNvPr>
            <p:cNvSpPr txBox="1"/>
            <p:nvPr/>
          </p:nvSpPr>
          <p:spPr>
            <a:xfrm>
              <a:off x="6519776" y="4158825"/>
              <a:ext cx="1545744" cy="276999"/>
            </a:xfrm>
            <a:prstGeom prst="rect">
              <a:avLst/>
            </a:prstGeom>
            <a:noFill/>
          </p:spPr>
          <p:txBody>
            <a:bodyPr wrap="none" rtlCol="0" anchor="ctr">
              <a:spAutoFit/>
            </a:bodyPr>
            <a:lstStyle/>
            <a:p>
              <a:pPr algn="ctr"/>
              <a:r>
                <a:rPr lang="en-US" sz="1200" b="1" dirty="0">
                  <a:solidFill>
                    <a:srgbClr val="007DB9"/>
                  </a:solidFill>
                  <a:effectLst>
                    <a:outerShdw blurRad="50800" dist="38100" dir="18900000" algn="bl" rotWithShape="0">
                      <a:schemeClr val="bg1"/>
                    </a:outerShdw>
                  </a:effectLst>
                  <a:latin typeface="Calibri" panose="020F0502020204030204" pitchFamily="34" charset="0"/>
                  <a:cs typeface="Calibri" panose="020F0502020204030204" pitchFamily="34" charset="0"/>
                </a:rPr>
                <a:t>Something you Know</a:t>
              </a:r>
            </a:p>
          </p:txBody>
        </p:sp>
        <p:sp>
          <p:nvSpPr>
            <p:cNvPr id="10" name="TextBox 9">
              <a:extLst>
                <a:ext uri="{FF2B5EF4-FFF2-40B4-BE49-F238E27FC236}">
                  <a16:creationId xmlns:a16="http://schemas.microsoft.com/office/drawing/2014/main" id="{3B46A450-C579-512D-692E-AE3C9951A61C}"/>
                </a:ext>
              </a:extLst>
            </p:cNvPr>
            <p:cNvSpPr txBox="1"/>
            <p:nvPr/>
          </p:nvSpPr>
          <p:spPr>
            <a:xfrm>
              <a:off x="5132819" y="4160393"/>
              <a:ext cx="1484830" cy="276999"/>
            </a:xfrm>
            <a:prstGeom prst="rect">
              <a:avLst/>
            </a:prstGeom>
            <a:noFill/>
          </p:spPr>
          <p:txBody>
            <a:bodyPr wrap="none" rtlCol="0" anchor="ctr">
              <a:spAutoFit/>
            </a:bodyPr>
            <a:lstStyle/>
            <a:p>
              <a:pPr algn="ctr"/>
              <a:r>
                <a:rPr lang="en-US" sz="1200" b="1" dirty="0">
                  <a:solidFill>
                    <a:srgbClr val="007DB9"/>
                  </a:solidFill>
                  <a:effectLst>
                    <a:outerShdw blurRad="50800" dist="38100" dir="18900000" algn="bl" rotWithShape="0">
                      <a:schemeClr val="bg1"/>
                    </a:outerShdw>
                  </a:effectLst>
                  <a:latin typeface="Calibri" panose="020F0502020204030204" pitchFamily="34" charset="0"/>
                  <a:cs typeface="Calibri" panose="020F0502020204030204" pitchFamily="34" charset="0"/>
                </a:rPr>
                <a:t>Something you have</a:t>
              </a:r>
            </a:p>
          </p:txBody>
        </p:sp>
        <p:sp>
          <p:nvSpPr>
            <p:cNvPr id="11" name="TextBox 10">
              <a:extLst>
                <a:ext uri="{FF2B5EF4-FFF2-40B4-BE49-F238E27FC236}">
                  <a16:creationId xmlns:a16="http://schemas.microsoft.com/office/drawing/2014/main" id="{2EFF08DD-013F-0D6E-EE20-441F1695CB9B}"/>
                </a:ext>
              </a:extLst>
            </p:cNvPr>
            <p:cNvSpPr txBox="1"/>
            <p:nvPr/>
          </p:nvSpPr>
          <p:spPr>
            <a:xfrm>
              <a:off x="7232495" y="5848271"/>
              <a:ext cx="1545744" cy="276999"/>
            </a:xfrm>
            <a:prstGeom prst="rect">
              <a:avLst/>
            </a:prstGeom>
            <a:noFill/>
          </p:spPr>
          <p:txBody>
            <a:bodyPr wrap="none" rtlCol="0" anchor="ctr">
              <a:spAutoFit/>
            </a:bodyPr>
            <a:lstStyle/>
            <a:p>
              <a:pPr algn="ctr"/>
              <a:r>
                <a:rPr lang="en-US" sz="1200" b="1" dirty="0">
                  <a:solidFill>
                    <a:srgbClr val="007DB9"/>
                  </a:solidFill>
                  <a:effectLst>
                    <a:outerShdw blurRad="50800" dist="38100" dir="18900000" algn="bl" rotWithShape="0">
                      <a:schemeClr val="bg1"/>
                    </a:outerShdw>
                  </a:effectLst>
                  <a:latin typeface="Calibri" panose="020F0502020204030204" pitchFamily="34" charset="0"/>
                  <a:cs typeface="Calibri" panose="020F0502020204030204" pitchFamily="34" charset="0"/>
                </a:rPr>
                <a:t>Something you Know</a:t>
              </a:r>
            </a:p>
          </p:txBody>
        </p:sp>
        <p:sp>
          <p:nvSpPr>
            <p:cNvPr id="13" name="TextBox 12">
              <a:extLst>
                <a:ext uri="{FF2B5EF4-FFF2-40B4-BE49-F238E27FC236}">
                  <a16:creationId xmlns:a16="http://schemas.microsoft.com/office/drawing/2014/main" id="{69F2CB2F-6EBE-8093-58BF-133AF7AF7964}"/>
                </a:ext>
              </a:extLst>
            </p:cNvPr>
            <p:cNvSpPr txBox="1"/>
            <p:nvPr/>
          </p:nvSpPr>
          <p:spPr>
            <a:xfrm>
              <a:off x="4429579" y="5848271"/>
              <a:ext cx="1484830" cy="276999"/>
            </a:xfrm>
            <a:prstGeom prst="rect">
              <a:avLst/>
            </a:prstGeom>
            <a:noFill/>
          </p:spPr>
          <p:txBody>
            <a:bodyPr wrap="none" rtlCol="0" anchor="ctr">
              <a:spAutoFit/>
            </a:bodyPr>
            <a:lstStyle/>
            <a:p>
              <a:pPr algn="ctr"/>
              <a:r>
                <a:rPr lang="en-US" sz="1200" b="1" dirty="0">
                  <a:solidFill>
                    <a:srgbClr val="007DB9"/>
                  </a:solidFill>
                  <a:effectLst>
                    <a:outerShdw blurRad="50800" dist="38100" dir="18900000" algn="bl" rotWithShape="0">
                      <a:schemeClr val="bg1"/>
                    </a:outerShdw>
                  </a:effectLst>
                  <a:latin typeface="Calibri" panose="020F0502020204030204" pitchFamily="34" charset="0"/>
                  <a:cs typeface="Calibri" panose="020F0502020204030204" pitchFamily="34" charset="0"/>
                </a:rPr>
                <a:t>Something you have</a:t>
              </a:r>
            </a:p>
          </p:txBody>
        </p:sp>
        <p:sp>
          <p:nvSpPr>
            <p:cNvPr id="15" name="TextBox 14">
              <a:extLst>
                <a:ext uri="{FF2B5EF4-FFF2-40B4-BE49-F238E27FC236}">
                  <a16:creationId xmlns:a16="http://schemas.microsoft.com/office/drawing/2014/main" id="{2B10BBE8-4A0F-5D21-3793-2DD4BBAA1AC3}"/>
                </a:ext>
              </a:extLst>
            </p:cNvPr>
            <p:cNvSpPr txBox="1"/>
            <p:nvPr/>
          </p:nvSpPr>
          <p:spPr>
            <a:xfrm>
              <a:off x="5883897" y="5841300"/>
              <a:ext cx="1385700" cy="276999"/>
            </a:xfrm>
            <a:prstGeom prst="rect">
              <a:avLst/>
            </a:prstGeom>
            <a:noFill/>
          </p:spPr>
          <p:txBody>
            <a:bodyPr wrap="none" rtlCol="0" anchor="ctr">
              <a:spAutoFit/>
            </a:bodyPr>
            <a:lstStyle/>
            <a:p>
              <a:pPr algn="ctr"/>
              <a:r>
                <a:rPr lang="en-US" sz="1200" b="1" dirty="0">
                  <a:solidFill>
                    <a:srgbClr val="007DB9"/>
                  </a:solidFill>
                  <a:effectLst>
                    <a:outerShdw blurRad="50800" dist="38100" dir="18900000" algn="bl" rotWithShape="0">
                      <a:schemeClr val="bg1"/>
                    </a:outerShdw>
                  </a:effectLst>
                  <a:latin typeface="Calibri" panose="020F0502020204030204" pitchFamily="34" charset="0"/>
                  <a:cs typeface="Calibri" panose="020F0502020204030204" pitchFamily="34" charset="0"/>
                </a:rPr>
                <a:t>Something you are</a:t>
              </a:r>
            </a:p>
          </p:txBody>
        </p:sp>
      </p:grpSp>
    </p:spTree>
    <p:extLst>
      <p:ext uri="{BB962C8B-B14F-4D97-AF65-F5344CB8AC3E}">
        <p14:creationId xmlns:p14="http://schemas.microsoft.com/office/powerpoint/2010/main" val="782320162"/>
      </p:ext>
    </p:extLst>
  </p:cSld>
  <p:clrMapOvr>
    <a:masterClrMapping/>
  </p:clrMapOvr>
</p:sld>
</file>

<file path=ppt/theme/theme1.xml><?xml version="1.0" encoding="utf-8"?>
<a:theme xmlns:a="http://schemas.openxmlformats.org/drawingml/2006/main" name="5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USAF(Uncla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FF"/>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wrap="none" anchor="ctr"/>
      <a:lstStyle>
        <a:defPPr>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9.png"/></Relationships>
</file>

<file path=ppt/webextensions/webextension1.xml><?xml version="1.0" encoding="utf-8"?>
<we:webextension xmlns:we="http://schemas.microsoft.com/office/webextensions/webextension/2010/11" id="{A6B9094E-7BAF-F449-8BC2-219C59FA30DF}">
  <we:reference id="wa104221182" version="3.3.0.0" store="en-US" storeType="OMEX"/>
  <we:alternateReferences>
    <we:reference id="wa104221182" version="3.3.0.0" store="wa104221182" storeType="OMEX"/>
  </we:alternateReferences>
  <we:properties>
    <we:property name="autoplay" value="0"/>
    <we:property name="endtime" value="0"/>
    <we:property name="slideId" value="907"/>
    <we:property name="starttime" value="0"/>
    <we:property name="vid" value="&quot;https://www.youtube.com/watch?v=_44CHD3Vx-0&amp;t=9s&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12057</TotalTime>
  <Words>4591</Words>
  <Application>Microsoft Macintosh PowerPoint</Application>
  <PresentationFormat>On-screen Show (4:3)</PresentationFormat>
  <Paragraphs>832</Paragraphs>
  <Slides>61</Slides>
  <Notes>22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61</vt:i4>
      </vt:variant>
    </vt:vector>
  </HeadingPairs>
  <TitlesOfParts>
    <vt:vector size="72" baseType="lpstr">
      <vt:lpstr>Arial</vt:lpstr>
      <vt:lpstr>Calibri</vt:lpstr>
      <vt:lpstr>Calibri-BoldItalic</vt:lpstr>
      <vt:lpstr>Courier New</vt:lpstr>
      <vt:lpstr>Courier Std</vt:lpstr>
      <vt:lpstr>Open Sans</vt:lpstr>
      <vt:lpstr>Times New Roman</vt:lpstr>
      <vt:lpstr>Wingdings</vt:lpstr>
      <vt:lpstr>5_USAF(Unclas)</vt:lpstr>
      <vt:lpstr>Custom Design</vt:lpstr>
      <vt:lpstr>3_USAF(Unclas)</vt:lpstr>
      <vt:lpstr>PowerPoint Presentation</vt:lpstr>
      <vt:lpstr>PowerPoint Presentation</vt:lpstr>
      <vt:lpstr>Identity &amp; Access Management</vt:lpstr>
      <vt:lpstr>Summarize authentication and authorization design concepts</vt:lpstr>
      <vt:lpstr>Summarize authentication and authorization design concepts</vt:lpstr>
      <vt:lpstr>Summarize authentication and authorization design concepts</vt:lpstr>
      <vt:lpstr>Summarize authentication and authorization design concepts</vt:lpstr>
      <vt:lpstr>Summarize authentication and authorization design concepts</vt:lpstr>
      <vt:lpstr>Summarize authentication and authorization design concepts</vt:lpstr>
      <vt:lpstr>Summarize authentication and authorization design concepts</vt:lpstr>
      <vt:lpstr>Summarize authentication and authorization design concepts</vt:lpstr>
      <vt:lpstr>Summarize authentication and authorization design concepts</vt:lpstr>
      <vt:lpstr>Given a scenario, implement identity &amp; account management controls</vt:lpstr>
      <vt:lpstr>Given a scenario, implement identity &amp; account management controls</vt:lpstr>
      <vt:lpstr>3.7 Given a scenario, implement identity &amp; account management controls</vt:lpstr>
      <vt:lpstr>Given a scenario, implement identity &amp; account management controls</vt:lpstr>
      <vt:lpstr>Given a scenario, implement identity &amp; account management controls</vt:lpstr>
      <vt:lpstr>3.7 Given a scenario, implement identity &amp; account management controls</vt:lpstr>
      <vt:lpstr>Given a scenario, implement identity &amp; account management controls</vt:lpstr>
      <vt:lpstr>Given a scenario, implement identity &amp; account management controls</vt:lpstr>
      <vt:lpstr>Given a scenario, implement identity &amp; account management controls</vt:lpstr>
      <vt:lpstr>Given a scenario, implement identity &amp; account management controls</vt:lpstr>
      <vt:lpstr>Given a scenario, implement identity &amp; account management controls</vt:lpstr>
      <vt:lpstr>Given a scenario, implement identity &amp; account management controls</vt:lpstr>
      <vt:lpstr>3.8 Given a scenario, implement authentication &amp; authorization solutions</vt:lpstr>
      <vt:lpstr>3.8 Given a scenario, implement authentication &amp; authorization solutions</vt:lpstr>
      <vt:lpstr>Given a scenario, implement authentication &amp; authorization solutions</vt:lpstr>
      <vt:lpstr>Given a scenario, implement authentication &amp; authorization solutions</vt:lpstr>
      <vt:lpstr>Given a scenario, implement authentication &amp; authorization solutions</vt:lpstr>
      <vt:lpstr>Given a scenario, implement authentication &amp; authorization solutions</vt:lpstr>
      <vt:lpstr>PowerPoint Presentation</vt:lpstr>
      <vt:lpstr>XML/SAML</vt:lpstr>
      <vt:lpstr>Given a scenario, implement authentication &amp; authorization solutions</vt:lpstr>
      <vt:lpstr>Given a scenario, implement authentication &amp; authorization solutions</vt:lpstr>
      <vt:lpstr>Given a scenario, implement authentication &amp; authorization solutions</vt:lpstr>
      <vt:lpstr>Federation and Attestation</vt:lpstr>
      <vt:lpstr>Given a scenario, implement authentication &amp; authorization solutions</vt:lpstr>
      <vt:lpstr>Given a scenario, implement authentication &amp; authorization solutions</vt:lpstr>
      <vt:lpstr>3.8 Given a scenario, implement authentication &amp; authorization solutions</vt:lpstr>
      <vt:lpstr>Given a scenario, implement authentication &amp; authorization solutions</vt:lpstr>
      <vt:lpstr>PowerPoint Presentation</vt:lpstr>
      <vt:lpstr>Given a scenario, implement authentication &amp; authorization solutions</vt:lpstr>
      <vt:lpstr>Access Controls</vt:lpstr>
      <vt:lpstr>Given a scenario, implement authentication &amp; authorization solutions</vt:lpstr>
      <vt:lpstr>Given a scenario, implement authentication &amp; authorization solutions</vt:lpstr>
      <vt:lpstr>Given a scenario, implement authentication &amp; authorization solutions</vt:lpstr>
      <vt:lpstr>Given a scenario, implement authentication &amp; authorization solutions</vt:lpstr>
      <vt:lpstr>Given a scenario, implement authentication &amp; authorization solutions</vt:lpstr>
      <vt:lpstr>Given a scenario, implement authentication &amp; authorization solutions</vt:lpstr>
      <vt:lpstr>Given a scenario, implement authentication &amp; authorization solutions</vt:lpstr>
      <vt:lpstr>Given a scenario, implement authentication &amp; authorization solutions </vt:lpstr>
      <vt:lpstr>3.8 Given a scenario, implement authentication &amp; authorization solutions</vt:lpstr>
      <vt:lpstr>Given a scenario, implement authentication &amp; authorization solutions</vt:lpstr>
      <vt:lpstr>Given a scenario, implement authentication &amp; authorization solutions</vt:lpstr>
      <vt:lpstr>Given a scenario, implement authentication &amp; authorization solutions</vt:lpstr>
      <vt:lpstr>3.8 Given a scenario, implement authentication &amp; authorization solutions</vt:lpstr>
      <vt:lpstr>Answer the questions…</vt:lpstr>
      <vt:lpstr>Answer the questions…</vt:lpstr>
      <vt:lpstr>Questions ?</vt:lpstr>
      <vt:lpstr>Identity &amp; Access Management</vt:lpstr>
      <vt:lpstr>PowerPoint Presentation</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THAXTON, WESLEY K GS-09 USAF AETC 336 TRS/UUB</dc:creator>
  <cp:lastModifiedBy>Rina Schwartz</cp:lastModifiedBy>
  <cp:revision>278</cp:revision>
  <cp:lastPrinted>2021-07-19T19:20:15Z</cp:lastPrinted>
  <dcterms:created xsi:type="dcterms:W3CDTF">2021-06-17T13:08:04Z</dcterms:created>
  <dcterms:modified xsi:type="dcterms:W3CDTF">2022-12-27T21:29:44Z</dcterms:modified>
</cp:coreProperties>
</file>